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8" r:id="rId2"/>
    <p:sldId id="260" r:id="rId3"/>
    <p:sldId id="462" r:id="rId4"/>
    <p:sldId id="467" r:id="rId5"/>
    <p:sldId id="470" r:id="rId6"/>
    <p:sldId id="472" r:id="rId7"/>
    <p:sldId id="473" r:id="rId8"/>
    <p:sldId id="474" r:id="rId9"/>
    <p:sldId id="475" r:id="rId10"/>
    <p:sldId id="477" r:id="rId11"/>
    <p:sldId id="476" r:id="rId12"/>
    <p:sldId id="478" r:id="rId13"/>
    <p:sldId id="481" r:id="rId14"/>
    <p:sldId id="479" r:id="rId15"/>
    <p:sldId id="480" r:id="rId16"/>
    <p:sldId id="482" r:id="rId17"/>
    <p:sldId id="483" r:id="rId18"/>
    <p:sldId id="484" r:id="rId19"/>
    <p:sldId id="485" r:id="rId20"/>
    <p:sldId id="409" r:id="rId21"/>
    <p:sldId id="399" r:id="rId2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FFCC66"/>
    <a:srgbClr val="FFD9D9"/>
    <a:srgbClr val="FBCDDD"/>
    <a:srgbClr val="0000FF"/>
    <a:srgbClr val="F3E78D"/>
    <a:srgbClr val="663300"/>
    <a:srgbClr val="5DD1CB"/>
    <a:srgbClr val="F478A4"/>
    <a:srgbClr val="ECD84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2" autoAdjust="0"/>
    <p:restoredTop sz="94660"/>
  </p:normalViewPr>
  <p:slideViewPr>
    <p:cSldViewPr>
      <p:cViewPr varScale="1">
        <p:scale>
          <a:sx n="109" d="100"/>
          <a:sy n="109" d="100"/>
        </p:scale>
        <p:origin x="-1812" y="-72"/>
      </p:cViewPr>
      <p:guideLst>
        <p:guide orient="horz" pos="2160"/>
        <p:guide pos="2880"/>
      </p:guideLst>
    </p:cSldViewPr>
  </p:slideViewPr>
  <p:notesTextViewPr>
    <p:cViewPr>
      <p:scale>
        <a:sx n="1" d="1"/>
        <a:sy n="1" d="1"/>
      </p:scale>
      <p:origin x="0" y="0"/>
    </p:cViewPr>
  </p:notesTextViewPr>
  <p:notesViewPr>
    <p:cSldViewPr>
      <p:cViewPr varScale="1">
        <p:scale>
          <a:sx n="87" d="100"/>
          <a:sy n="87" d="100"/>
        </p:scale>
        <p:origin x="-112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0199CD-FF75-424D-877B-92FBED9A89DA}" type="datetimeFigureOut">
              <a:rPr lang="zh-TW" altLang="en-US" smtClean="0"/>
              <a:pPr/>
              <a:t>2015/12/15</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Tree>
    <p:extLst>
      <p:ext uri="{BB962C8B-B14F-4D97-AF65-F5344CB8AC3E}">
        <p14:creationId xmlns:p14="http://schemas.microsoft.com/office/powerpoint/2010/main" xmlns="" val="109019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8E942B-1F32-487D-872F-F15D66443F99}" type="datetimeFigureOut">
              <a:rPr lang="zh-TW" altLang="en-US" smtClean="0"/>
              <a:pPr/>
              <a:t>2015/12/15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5C85EC-3C70-4953-B9D1-400CD1F77565}" type="slidenum">
              <a:rPr lang="zh-TW" altLang="en-US" smtClean="0"/>
              <a:pPr/>
              <a:t>‹#›</a:t>
            </a:fld>
            <a:endParaRPr lang="zh-TW" altLang="en-US"/>
          </a:p>
        </p:txBody>
      </p:sp>
    </p:spTree>
    <p:extLst>
      <p:ext uri="{BB962C8B-B14F-4D97-AF65-F5344CB8AC3E}">
        <p14:creationId xmlns:p14="http://schemas.microsoft.com/office/powerpoint/2010/main" xmlns="" val="2217111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883" name="備忘稿版面配置區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TW" altLang="en-US" smtClean="0"/>
          </a:p>
        </p:txBody>
      </p:sp>
      <p:sp>
        <p:nvSpPr>
          <p:cNvPr id="122884" name="投影片編號版面配置區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17679" indent="-276031" eaLnBrk="0" hangingPunct="0">
              <a:defRPr kumimoji="1">
                <a:solidFill>
                  <a:schemeClr val="tx1"/>
                </a:solidFill>
                <a:latin typeface="Arial" pitchFamily="34" charset="0"/>
                <a:ea typeface="新細明體" pitchFamily="18" charset="-120"/>
              </a:defRPr>
            </a:lvl2pPr>
            <a:lvl3pPr marL="1104122" indent="-220825" eaLnBrk="0" hangingPunct="0">
              <a:defRPr kumimoji="1">
                <a:solidFill>
                  <a:schemeClr val="tx1"/>
                </a:solidFill>
                <a:latin typeface="Arial" pitchFamily="34" charset="0"/>
                <a:ea typeface="新細明體" pitchFamily="18" charset="-120"/>
              </a:defRPr>
            </a:lvl3pPr>
            <a:lvl4pPr marL="1545771" indent="-220825" eaLnBrk="0" hangingPunct="0">
              <a:defRPr kumimoji="1">
                <a:solidFill>
                  <a:schemeClr val="tx1"/>
                </a:solidFill>
                <a:latin typeface="Arial" pitchFamily="34" charset="0"/>
                <a:ea typeface="新細明體" pitchFamily="18" charset="-120"/>
              </a:defRPr>
            </a:lvl4pPr>
            <a:lvl5pPr marL="1987419" indent="-220825" eaLnBrk="0" hangingPunct="0">
              <a:defRPr kumimoji="1">
                <a:solidFill>
                  <a:schemeClr val="tx1"/>
                </a:solidFill>
                <a:latin typeface="Arial" pitchFamily="34" charset="0"/>
                <a:ea typeface="新細明體" pitchFamily="18" charset="-120"/>
              </a:defRPr>
            </a:lvl5pPr>
            <a:lvl6pPr marL="2429069" indent="-220825" eaLnBrk="0" fontAlgn="base" hangingPunct="0">
              <a:spcBef>
                <a:spcPct val="0"/>
              </a:spcBef>
              <a:spcAft>
                <a:spcPct val="0"/>
              </a:spcAft>
              <a:defRPr kumimoji="1">
                <a:solidFill>
                  <a:schemeClr val="tx1"/>
                </a:solidFill>
                <a:latin typeface="Arial" pitchFamily="34" charset="0"/>
                <a:ea typeface="新細明體" pitchFamily="18" charset="-120"/>
              </a:defRPr>
            </a:lvl6pPr>
            <a:lvl7pPr marL="2870718" indent="-220825" eaLnBrk="0" fontAlgn="base" hangingPunct="0">
              <a:spcBef>
                <a:spcPct val="0"/>
              </a:spcBef>
              <a:spcAft>
                <a:spcPct val="0"/>
              </a:spcAft>
              <a:defRPr kumimoji="1">
                <a:solidFill>
                  <a:schemeClr val="tx1"/>
                </a:solidFill>
                <a:latin typeface="Arial" pitchFamily="34" charset="0"/>
                <a:ea typeface="新細明體" pitchFamily="18" charset="-120"/>
              </a:defRPr>
            </a:lvl7pPr>
            <a:lvl8pPr marL="3312366" indent="-220825" eaLnBrk="0" fontAlgn="base" hangingPunct="0">
              <a:spcBef>
                <a:spcPct val="0"/>
              </a:spcBef>
              <a:spcAft>
                <a:spcPct val="0"/>
              </a:spcAft>
              <a:defRPr kumimoji="1">
                <a:solidFill>
                  <a:schemeClr val="tx1"/>
                </a:solidFill>
                <a:latin typeface="Arial" pitchFamily="34" charset="0"/>
                <a:ea typeface="新細明體" pitchFamily="18" charset="-120"/>
              </a:defRPr>
            </a:lvl8pPr>
            <a:lvl9pPr marL="3754015" indent="-220825"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defTabSz="883297" eaLnBrk="1" hangingPunct="1"/>
            <a:fld id="{D665EC27-61AA-4A98-9887-3B65A94C7E8B}" type="slidenum">
              <a:rPr kumimoji="0" lang="zh-TW" altLang="en-US" smtClean="0">
                <a:latin typeface="Calibri" pitchFamily="34" charset="0"/>
              </a:rPr>
              <a:pPr defTabSz="883297" eaLnBrk="1" hangingPunct="1"/>
              <a:t>3</a:t>
            </a:fld>
            <a:endParaRPr kumimoji="0" lang="en-US" altLang="zh-TW" smtClean="0">
              <a:latin typeface="Calibri" pitchFamily="34" charset="0"/>
            </a:endParaRPr>
          </a:p>
        </p:txBody>
      </p:sp>
    </p:spTree>
    <p:extLst>
      <p:ext uri="{BB962C8B-B14F-4D97-AF65-F5344CB8AC3E}">
        <p14:creationId xmlns:p14="http://schemas.microsoft.com/office/powerpoint/2010/main" xmlns="" val="3967349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8003" name="Rectangle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TW" altLang="en-US" smtClean="0"/>
          </a:p>
        </p:txBody>
      </p:sp>
    </p:spTree>
    <p:extLst>
      <p:ext uri="{BB962C8B-B14F-4D97-AF65-F5344CB8AC3E}">
        <p14:creationId xmlns:p14="http://schemas.microsoft.com/office/powerpoint/2010/main" xmlns="" val="2510876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5C85EC-3C70-4953-B9D1-400CD1F77565}" type="slidenum">
              <a:rPr lang="zh-TW" altLang="en-US" smtClean="0"/>
              <a:pPr/>
              <a:t>5</a:t>
            </a:fld>
            <a:endParaRPr lang="zh-TW" altLang="en-US"/>
          </a:p>
        </p:txBody>
      </p:sp>
    </p:spTree>
    <p:extLst>
      <p:ext uri="{BB962C8B-B14F-4D97-AF65-F5344CB8AC3E}">
        <p14:creationId xmlns:p14="http://schemas.microsoft.com/office/powerpoint/2010/main" xmlns="" val="257055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3907" name="Rectangle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TW" altLang="en-US" smtClean="0"/>
          </a:p>
        </p:txBody>
      </p:sp>
    </p:spTree>
    <p:extLst>
      <p:ext uri="{BB962C8B-B14F-4D97-AF65-F5344CB8AC3E}">
        <p14:creationId xmlns:p14="http://schemas.microsoft.com/office/powerpoint/2010/main" xmlns="" val="2974097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4931" name="Rectangle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TW" altLang="en-US" smtClean="0"/>
          </a:p>
        </p:txBody>
      </p:sp>
    </p:spTree>
    <p:extLst>
      <p:ext uri="{BB962C8B-B14F-4D97-AF65-F5344CB8AC3E}">
        <p14:creationId xmlns:p14="http://schemas.microsoft.com/office/powerpoint/2010/main" xmlns="" val="1862058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5955" name="Rectangle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TW" altLang="en-US" smtClean="0"/>
          </a:p>
        </p:txBody>
      </p:sp>
    </p:spTree>
    <p:extLst>
      <p:ext uri="{BB962C8B-B14F-4D97-AF65-F5344CB8AC3E}">
        <p14:creationId xmlns:p14="http://schemas.microsoft.com/office/powerpoint/2010/main" xmlns="" val="3847116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0051" name="Rectangle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TW" altLang="en-US" smtClean="0"/>
          </a:p>
        </p:txBody>
      </p:sp>
    </p:spTree>
    <p:extLst>
      <p:ext uri="{BB962C8B-B14F-4D97-AF65-F5344CB8AC3E}">
        <p14:creationId xmlns:p14="http://schemas.microsoft.com/office/powerpoint/2010/main" xmlns="" val="30635940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1B5A048-81F3-424D-8729-5FB42EAB85F3}" type="datetimeFigureOut">
              <a:rPr lang="zh-TW" altLang="en-US" smtClean="0"/>
              <a:pPr/>
              <a:t>2015/12/15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8" name="矩形 7"/>
          <p:cNvSpPr/>
          <p:nvPr userDrawn="1"/>
        </p:nvSpPr>
        <p:spPr bwMode="auto">
          <a:xfrm>
            <a:off x="612000" y="836712"/>
            <a:ext cx="7920000" cy="3732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latin typeface="+mj-ea"/>
              <a:ea typeface="+mj-ea"/>
            </a:endParaRPr>
          </a:p>
        </p:txBody>
      </p:sp>
      <p:pic>
        <p:nvPicPr>
          <p:cNvPr id="9" name="Picture 2" descr="C:\Users\AK9847\Desktop\104法宣\18.簡報資料\104背版\3.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226726"/>
            <a:ext cx="9144000" cy="6415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378515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1B5A048-81F3-424D-8729-5FB42EAB85F3}" type="datetimeFigureOut">
              <a:rPr lang="zh-TW" altLang="en-US" smtClean="0"/>
              <a:pPr/>
              <a:t>2015/12/15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8" name="矩形 7"/>
          <p:cNvSpPr/>
          <p:nvPr userDrawn="1"/>
        </p:nvSpPr>
        <p:spPr bwMode="auto">
          <a:xfrm>
            <a:off x="612000" y="836712"/>
            <a:ext cx="7920000" cy="3732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latin typeface="+mj-ea"/>
              <a:ea typeface="+mj-ea"/>
            </a:endParaRPr>
          </a:p>
        </p:txBody>
      </p:sp>
      <p:pic>
        <p:nvPicPr>
          <p:cNvPr id="9" name="Picture 2" descr="C:\Users\AK9847\Desktop\104法宣\18.簡報資料\104背版\3.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226726"/>
            <a:ext cx="9144000" cy="6415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349456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1B5A048-81F3-424D-8729-5FB42EAB85F3}" type="datetimeFigureOut">
              <a:rPr lang="zh-TW" altLang="en-US" smtClean="0"/>
              <a:pPr/>
              <a:t>2015/12/15</a:t>
            </a:fld>
            <a:endParaRPr lang="zh-TW" altLang="en-US"/>
          </a:p>
        </p:txBody>
      </p:sp>
      <p:sp>
        <p:nvSpPr>
          <p:cNvPr id="5" name="頁尾版面配置區 4"/>
          <p:cNvSpPr>
            <a:spLocks noGrp="1"/>
          </p:cNvSpPr>
          <p:nvPr>
            <p:ph type="ftr" sz="quarter" idx="11"/>
          </p:nvPr>
        </p:nvSpPr>
        <p:spPr/>
        <p:txBody>
          <a:bodyPr/>
          <a:lstStyle/>
          <a:p>
            <a:endParaRPr lang="zh-TW" altLang="en-US"/>
          </a:p>
        </p:txBody>
      </p:sp>
      <p:pic>
        <p:nvPicPr>
          <p:cNvPr id="8" name="Picture 2" descr="C:\Users\AK9847\Desktop\104法宣\18.簡報資料\104背版\3.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226726"/>
            <a:ext cx="9144000" cy="6415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97818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1B5A048-81F3-424D-8729-5FB42EAB85F3}" type="datetimeFigureOut">
              <a:rPr lang="zh-TW" altLang="en-US" smtClean="0"/>
              <a:pPr/>
              <a:t>2015/12/15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7" name="矩形 6"/>
          <p:cNvSpPr/>
          <p:nvPr userDrawn="1"/>
        </p:nvSpPr>
        <p:spPr bwMode="auto">
          <a:xfrm>
            <a:off x="612000" y="836712"/>
            <a:ext cx="7920000" cy="3732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latin typeface="+mj-ea"/>
              <a:ea typeface="+mj-ea"/>
            </a:endParaRPr>
          </a:p>
        </p:txBody>
      </p:sp>
      <p:pic>
        <p:nvPicPr>
          <p:cNvPr id="9" name="Picture 2" descr="C:\Users\AK9847\Desktop\104法宣\18.簡報資料\104背版\3.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226726"/>
            <a:ext cx="9144000" cy="6415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71933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1B5A048-81F3-424D-8729-5FB42EAB85F3}" type="datetimeFigureOut">
              <a:rPr lang="zh-TW" altLang="en-US" smtClean="0"/>
              <a:pPr/>
              <a:t>2015/12/15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8" name="矩形 7"/>
          <p:cNvSpPr/>
          <p:nvPr userDrawn="1"/>
        </p:nvSpPr>
        <p:spPr bwMode="auto">
          <a:xfrm>
            <a:off x="612000" y="836712"/>
            <a:ext cx="7920000" cy="3732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latin typeface="+mj-ea"/>
              <a:ea typeface="+mj-ea"/>
            </a:endParaRPr>
          </a:p>
        </p:txBody>
      </p:sp>
      <p:pic>
        <p:nvPicPr>
          <p:cNvPr id="9" name="Picture 2" descr="C:\Users\AK9847\Desktop\104法宣\18.簡報資料\104背版\3.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226726"/>
            <a:ext cx="9144000" cy="6415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13157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1B5A048-81F3-424D-8729-5FB42EAB85F3}" type="datetimeFigureOut">
              <a:rPr lang="zh-TW" altLang="en-US" smtClean="0"/>
              <a:pPr/>
              <a:t>2015/12/15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8" name="矩形 7"/>
          <p:cNvSpPr/>
          <p:nvPr userDrawn="1"/>
        </p:nvSpPr>
        <p:spPr bwMode="auto">
          <a:xfrm>
            <a:off x="612000" y="836712"/>
            <a:ext cx="7920000" cy="3732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latin typeface="+mj-ea"/>
              <a:ea typeface="+mj-ea"/>
            </a:endParaRPr>
          </a:p>
        </p:txBody>
      </p:sp>
      <p:pic>
        <p:nvPicPr>
          <p:cNvPr id="9" name="Picture 2" descr="C:\Users\AK9847\Desktop\104法宣\18.簡報資料\104背版\3.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226726"/>
            <a:ext cx="9144000" cy="6415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88112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1B5A048-81F3-424D-8729-5FB42EAB85F3}" type="datetimeFigureOut">
              <a:rPr lang="zh-TW" altLang="en-US" smtClean="0"/>
              <a:pPr/>
              <a:t>2015/12/15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9" name="矩形 8"/>
          <p:cNvSpPr/>
          <p:nvPr userDrawn="1"/>
        </p:nvSpPr>
        <p:spPr bwMode="auto">
          <a:xfrm>
            <a:off x="612000" y="836712"/>
            <a:ext cx="7920000" cy="3732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latin typeface="+mj-ea"/>
              <a:ea typeface="+mj-ea"/>
            </a:endParaRPr>
          </a:p>
        </p:txBody>
      </p:sp>
      <p:pic>
        <p:nvPicPr>
          <p:cNvPr id="10" name="Picture 2" descr="C:\Users\AK9847\Desktop\104法宣\18.簡報資料\104背版\3.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226726"/>
            <a:ext cx="9144000" cy="6415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995358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1B5A048-81F3-424D-8729-5FB42EAB85F3}" type="datetimeFigureOut">
              <a:rPr lang="zh-TW" altLang="en-US" smtClean="0"/>
              <a:pPr/>
              <a:t>2015/12/15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11" name="矩形 10"/>
          <p:cNvSpPr/>
          <p:nvPr userDrawn="1"/>
        </p:nvSpPr>
        <p:spPr bwMode="auto">
          <a:xfrm>
            <a:off x="612000" y="836712"/>
            <a:ext cx="7920000" cy="3732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latin typeface="+mj-ea"/>
              <a:ea typeface="+mj-ea"/>
            </a:endParaRPr>
          </a:p>
        </p:txBody>
      </p:sp>
      <p:pic>
        <p:nvPicPr>
          <p:cNvPr id="12" name="Picture 2" descr="C:\Users\AK9847\Desktop\104法宣\18.簡報資料\104背版\3.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226726"/>
            <a:ext cx="9144000" cy="6415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243621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日期版面配置區 2"/>
          <p:cNvSpPr>
            <a:spLocks noGrp="1"/>
          </p:cNvSpPr>
          <p:nvPr>
            <p:ph type="dt" sz="half" idx="10"/>
          </p:nvPr>
        </p:nvSpPr>
        <p:spPr/>
        <p:txBody>
          <a:bodyPr/>
          <a:lstStyle/>
          <a:p>
            <a:fld id="{91B5A048-81F3-424D-8729-5FB42EAB85F3}" type="datetimeFigureOut">
              <a:rPr lang="zh-TW" altLang="en-US" smtClean="0"/>
              <a:pPr/>
              <a:t>2015/12/15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7" name="矩形 6"/>
          <p:cNvSpPr/>
          <p:nvPr userDrawn="1"/>
        </p:nvSpPr>
        <p:spPr bwMode="auto">
          <a:xfrm>
            <a:off x="612000" y="836712"/>
            <a:ext cx="7920000" cy="3732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latin typeface="+mj-ea"/>
              <a:ea typeface="+mj-ea"/>
            </a:endParaRPr>
          </a:p>
        </p:txBody>
      </p:sp>
      <p:pic>
        <p:nvPicPr>
          <p:cNvPr id="8" name="Picture 2" descr="C:\Users\AK9847\Desktop\104法宣\18.簡報資料\104背版\3.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226726"/>
            <a:ext cx="9144000" cy="6415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3155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1026" name="Picture 2" descr="C:\Users\AK9847\Desktop\104法宣\18.簡報資料\104背版\3.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226726"/>
            <a:ext cx="9144000" cy="641546"/>
          </a:xfrm>
          <a:prstGeom prst="rect">
            <a:avLst/>
          </a:prstGeom>
          <a:noFill/>
          <a:extLst>
            <a:ext uri="{909E8E84-426E-40DD-AFC4-6F175D3DCCD1}">
              <a14:hiddenFill xmlns:a14="http://schemas.microsoft.com/office/drawing/2010/main" xmlns="">
                <a:solidFill>
                  <a:srgbClr val="FFFFFF"/>
                </a:solidFill>
              </a14:hiddenFill>
            </a:ext>
          </a:extLst>
        </p:spPr>
      </p:pic>
      <p:sp>
        <p:nvSpPr>
          <p:cNvPr id="339" name="矩形 338"/>
          <p:cNvSpPr/>
          <p:nvPr userDrawn="1"/>
        </p:nvSpPr>
        <p:spPr bwMode="auto">
          <a:xfrm>
            <a:off x="612000" y="836712"/>
            <a:ext cx="7920000" cy="3732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latin typeface="+mj-ea"/>
              <a:ea typeface="+mj-ea"/>
            </a:endParaRPr>
          </a:p>
        </p:txBody>
      </p:sp>
    </p:spTree>
    <p:extLst>
      <p:ext uri="{BB962C8B-B14F-4D97-AF65-F5344CB8AC3E}">
        <p14:creationId xmlns:p14="http://schemas.microsoft.com/office/powerpoint/2010/main" xmlns="" val="3507801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pic>
        <p:nvPicPr>
          <p:cNvPr id="1026" name="Picture 2" descr="C:\Users\AK9847\Desktop\104法宣\18.簡報資料\104背版\3.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226726"/>
            <a:ext cx="9144000" cy="64154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矩形 6"/>
          <p:cNvSpPr/>
          <p:nvPr userDrawn="1"/>
        </p:nvSpPr>
        <p:spPr bwMode="auto">
          <a:xfrm>
            <a:off x="612000" y="836712"/>
            <a:ext cx="7920000" cy="3732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latin typeface="+mj-ea"/>
              <a:ea typeface="+mj-ea"/>
            </a:endParaRPr>
          </a:p>
        </p:txBody>
      </p:sp>
    </p:spTree>
    <p:extLst>
      <p:ext uri="{BB962C8B-B14F-4D97-AF65-F5344CB8AC3E}">
        <p14:creationId xmlns:p14="http://schemas.microsoft.com/office/powerpoint/2010/main" xmlns="" val="10314190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1B5A048-81F3-424D-8729-5FB42EAB85F3}" type="datetimeFigureOut">
              <a:rPr lang="zh-TW" altLang="en-US" smtClean="0"/>
              <a:pPr/>
              <a:t>2015/12/15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8" name="矩形 7"/>
          <p:cNvSpPr/>
          <p:nvPr userDrawn="1"/>
        </p:nvSpPr>
        <p:spPr bwMode="auto">
          <a:xfrm>
            <a:off x="612000" y="836712"/>
            <a:ext cx="7920000" cy="3732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latin typeface="+mj-ea"/>
              <a:ea typeface="+mj-ea"/>
            </a:endParaRPr>
          </a:p>
        </p:txBody>
      </p:sp>
      <p:pic>
        <p:nvPicPr>
          <p:cNvPr id="9" name="Picture 2" descr="C:\Users\AK9847\Desktop\104法宣\18.簡報資料\104背版\3.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226726"/>
            <a:ext cx="9144000" cy="6415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24601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5A048-81F3-424D-8729-5FB42EAB85F3}" type="datetimeFigureOut">
              <a:rPr lang="zh-TW" altLang="en-US" smtClean="0"/>
              <a:pPr/>
              <a:t>2015/12/15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7" name="投影片編號版面配置區 3"/>
          <p:cNvSpPr txBox="1">
            <a:spLocks/>
          </p:cNvSpPr>
          <p:nvPr userDrawn="1"/>
        </p:nvSpPr>
        <p:spPr>
          <a:xfrm>
            <a:off x="7010400" y="0"/>
            <a:ext cx="2133600" cy="365125"/>
          </a:xfrm>
          <a:prstGeom prst="rect">
            <a:avLst/>
          </a:prstGeom>
        </p:spPr>
        <p:txBody>
          <a:bodyPr/>
          <a:lstStyle>
            <a:defPPr>
              <a:defRPr lang="zh-TW"/>
            </a:defPPr>
            <a:lvl1pPr marL="0" algn="l" defTabSz="914400" rtl="0" eaLnBrk="1" latinLnBrk="0" hangingPunct="1">
              <a:defRPr sz="3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8858024-B3B1-4CD6-8906-9ED44B85405E}" type="slidenum">
              <a:rPr lang="zh-TW" altLang="en-US" smtClean="0"/>
              <a:pPr algn="r"/>
              <a:t>‹#›</a:t>
            </a:fld>
            <a:endParaRPr lang="zh-TW" altLang="en-US" dirty="0"/>
          </a:p>
        </p:txBody>
      </p:sp>
      <p:pic>
        <p:nvPicPr>
          <p:cNvPr id="8" name="Picture 2" descr="C:\Users\AK9847\Desktop\104法宣\18.簡報資料\104背版\3.pn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0" y="6226726"/>
            <a:ext cx="9144000" cy="6415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15406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www.ntura.org.tw/"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9144000" cy="3716338"/>
          </a:xfrm>
          <a:prstGeom prst="rect">
            <a:avLst/>
          </a:prstGeom>
          <a:gradFill flip="none" rotWithShape="1">
            <a:gsLst>
              <a:gs pos="0">
                <a:schemeClr val="bg1"/>
              </a:gs>
              <a:gs pos="85000">
                <a:schemeClr val="tx2">
                  <a:lumMod val="60000"/>
                  <a:lumOff val="40000"/>
                </a:schemeClr>
              </a:gs>
              <a:gs pos="52000">
                <a:srgbClr val="E1F7FF"/>
              </a:gs>
              <a:gs pos="67000">
                <a:srgbClr val="ADD5ED"/>
              </a:gs>
              <a:gs pos="100000">
                <a:schemeClr val="tx2">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 name="文字方塊 3"/>
          <p:cNvSpPr txBox="1">
            <a:spLocks noChangeArrowheads="1"/>
          </p:cNvSpPr>
          <p:nvPr/>
        </p:nvSpPr>
        <p:spPr bwMode="auto">
          <a:xfrm>
            <a:off x="0" y="44624"/>
            <a:ext cx="9144000" cy="1477328"/>
          </a:xfrm>
          <a:prstGeom prst="rect">
            <a:avLst/>
          </a:prstGeom>
          <a:noFill/>
          <a:ln w="9525">
            <a:noFill/>
            <a:miter lim="800000"/>
            <a:headEnd/>
            <a:tailEnd/>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TW" altLang="en-US" sz="4500" b="1" dirty="0" smtClean="0">
                <a:ln w="11430"/>
                <a:solidFill>
                  <a:srgbClr val="ECD842"/>
                </a:solidFill>
                <a:latin typeface="微軟正黑體" panose="020B0604030504040204" pitchFamily="34" charset="-120"/>
                <a:ea typeface="微軟正黑體" panose="020B0604030504040204" pitchFamily="34" charset="-120"/>
              </a:rPr>
              <a:t>老舊社區自主更新輔導</a:t>
            </a:r>
            <a:endParaRPr kumimoji="0" lang="en-US" altLang="zh-TW" sz="4500" b="1" dirty="0" smtClean="0">
              <a:ln w="11430"/>
              <a:solidFill>
                <a:srgbClr val="ECD842"/>
              </a:solidFill>
              <a:latin typeface="微軟正黑體" panose="020B0604030504040204" pitchFamily="34" charset="-120"/>
              <a:ea typeface="微軟正黑體" panose="020B0604030504040204" pitchFamily="34" charset="-120"/>
            </a:endParaRPr>
          </a:p>
          <a:p>
            <a:pPr algn="ctr">
              <a:defRPr/>
            </a:pPr>
            <a:r>
              <a:rPr lang="zh-TW" altLang="en-US" sz="4500" b="1" dirty="0" smtClean="0">
                <a:ln w="11430"/>
                <a:solidFill>
                  <a:srgbClr val="ECD842"/>
                </a:solidFill>
                <a:latin typeface="微軟正黑體" panose="020B0604030504040204" pitchFamily="34" charset="-120"/>
                <a:ea typeface="微軟正黑體" panose="020B0604030504040204" pitchFamily="34" charset="-120"/>
              </a:rPr>
              <a:t>自主更新講座</a:t>
            </a:r>
            <a:endParaRPr kumimoji="0" lang="zh-TW" altLang="en-US" sz="4500" b="1" dirty="0">
              <a:ln w="11430"/>
              <a:solidFill>
                <a:srgbClr val="ECD842"/>
              </a:solidFill>
              <a:latin typeface="微軟正黑體" panose="020B0604030504040204" pitchFamily="34" charset="-120"/>
              <a:ea typeface="微軟正黑體" panose="020B0604030504040204" pitchFamily="34" charset="-120"/>
            </a:endParaRPr>
          </a:p>
        </p:txBody>
      </p:sp>
      <p:pic>
        <p:nvPicPr>
          <p:cNvPr id="4" name="Picture 1" descr="C:\Users\Charlie\Desktop\新增資料夾\69.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550" y="795338"/>
            <a:ext cx="724535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文字方塊 4"/>
          <p:cNvSpPr txBox="1">
            <a:spLocks noChangeArrowheads="1"/>
          </p:cNvSpPr>
          <p:nvPr/>
        </p:nvSpPr>
        <p:spPr bwMode="auto">
          <a:xfrm>
            <a:off x="971600" y="4941168"/>
            <a:ext cx="7200900" cy="830997"/>
          </a:xfrm>
          <a:prstGeom prst="rect">
            <a:avLst/>
          </a:prstGeom>
          <a:noFill/>
          <a:ln>
            <a:noFill/>
          </a:ln>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zh-TW" altLang="en-US" sz="2400" b="1" dirty="0">
                <a:solidFill>
                  <a:srgbClr val="0000CC"/>
                </a:solidFill>
                <a:latin typeface="微軟正黑體" panose="020B0604030504040204" pitchFamily="34" charset="-120"/>
                <a:ea typeface="微軟正黑體" panose="020B0604030504040204" pitchFamily="34" charset="-120"/>
              </a:rPr>
              <a:t>主辦機關：新北市政府都市更新處</a:t>
            </a:r>
          </a:p>
          <a:p>
            <a:pPr eaLnBrk="1" hangingPunct="1"/>
            <a:r>
              <a:rPr kumimoji="0" lang="zh-TW" altLang="en-US" sz="2400" b="1" dirty="0">
                <a:solidFill>
                  <a:srgbClr val="0000CC"/>
                </a:solidFill>
                <a:latin typeface="微軟正黑體" panose="020B0604030504040204" pitchFamily="34" charset="-120"/>
                <a:ea typeface="微軟正黑體" panose="020B0604030504040204" pitchFamily="34" charset="-120"/>
              </a:rPr>
              <a:t>執行單位：社團法人新北市都市更新學會</a:t>
            </a:r>
          </a:p>
        </p:txBody>
      </p:sp>
      <p:sp>
        <p:nvSpPr>
          <p:cNvPr id="6" name="文字方塊 82"/>
          <p:cNvSpPr txBox="1">
            <a:spLocks noChangeArrowheads="1"/>
          </p:cNvSpPr>
          <p:nvPr/>
        </p:nvSpPr>
        <p:spPr bwMode="auto">
          <a:xfrm>
            <a:off x="1835944" y="5805264"/>
            <a:ext cx="5472112" cy="400110"/>
          </a:xfrm>
          <a:prstGeom prst="rect">
            <a:avLst/>
          </a:prstGeom>
          <a:noFill/>
          <a:ln>
            <a:noFill/>
          </a:ln>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2000" b="1" dirty="0">
                <a:latin typeface="微軟正黑體" panose="020B0604030504040204" pitchFamily="34" charset="-120"/>
                <a:ea typeface="微軟正黑體" panose="020B0604030504040204" pitchFamily="34" charset="-120"/>
              </a:rPr>
              <a:t>中華民國</a:t>
            </a:r>
            <a:r>
              <a:rPr kumimoji="0" lang="en-US" altLang="zh-TW" sz="2000" b="1" dirty="0" smtClean="0">
                <a:latin typeface="微軟正黑體" panose="020B0604030504040204" pitchFamily="34" charset="-120"/>
                <a:ea typeface="微軟正黑體" panose="020B0604030504040204" pitchFamily="34" charset="-120"/>
              </a:rPr>
              <a:t>104</a:t>
            </a:r>
            <a:r>
              <a:rPr kumimoji="0" lang="zh-TW" altLang="en-US" sz="2000" b="1" dirty="0" smtClean="0">
                <a:latin typeface="微軟正黑體" panose="020B0604030504040204" pitchFamily="34" charset="-120"/>
                <a:ea typeface="微軟正黑體" panose="020B0604030504040204" pitchFamily="34" charset="-120"/>
              </a:rPr>
              <a:t>年</a:t>
            </a:r>
            <a:r>
              <a:rPr kumimoji="0" lang="en-US" altLang="zh-TW" sz="2000" b="1" dirty="0" smtClean="0">
                <a:latin typeface="微軟正黑體" panose="020B0604030504040204" pitchFamily="34" charset="-120"/>
                <a:ea typeface="微軟正黑體" panose="020B0604030504040204" pitchFamily="34" charset="-120"/>
              </a:rPr>
              <a:t>04</a:t>
            </a:r>
            <a:r>
              <a:rPr kumimoji="0" lang="zh-TW" altLang="en-US" sz="2000" b="1" dirty="0" smtClean="0">
                <a:latin typeface="微軟正黑體" panose="020B0604030504040204" pitchFamily="34" charset="-120"/>
                <a:ea typeface="微軟正黑體" panose="020B0604030504040204" pitchFamily="34" charset="-120"/>
              </a:rPr>
              <a:t>月 </a:t>
            </a:r>
            <a:r>
              <a:rPr kumimoji="0" lang="zh-TW" altLang="en-US" sz="2000" b="1" dirty="0">
                <a:latin typeface="微軟正黑體" panose="020B0604030504040204" pitchFamily="34" charset="-120"/>
                <a:ea typeface="微軟正黑體" panose="020B0604030504040204" pitchFamily="34" charset="-120"/>
              </a:rPr>
              <a:t>印製</a:t>
            </a:r>
          </a:p>
        </p:txBody>
      </p:sp>
    </p:spTree>
    <p:extLst>
      <p:ext uri="{BB962C8B-B14F-4D97-AF65-F5344CB8AC3E}">
        <p14:creationId xmlns:p14="http://schemas.microsoft.com/office/powerpoint/2010/main" xmlns="" val="2775137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41760" y="116632"/>
            <a:ext cx="5827237" cy="769441"/>
          </a:xfrm>
          <a:prstGeom prst="rect">
            <a:avLst/>
          </a:prstGeom>
        </p:spPr>
        <p:txBody>
          <a:bodyPr wrap="none">
            <a:spAutoFit/>
          </a:bodyPr>
          <a:lstStyle/>
          <a:p>
            <a:pPr algn="ctr" defTabSz="0">
              <a:spcBef>
                <a:spcPct val="0"/>
              </a:spcBef>
            </a:pPr>
            <a:r>
              <a:rPr kumimoji="1" lang="zh-TW" altLang="en-US" sz="4400" b="1" dirty="0" smtClean="0">
                <a:solidFill>
                  <a:srgbClr val="0000FF"/>
                </a:solidFill>
                <a:latin typeface="微軟正黑體" panose="020B0604030504040204" pitchFamily="34" charset="-120"/>
                <a:ea typeface="微軟正黑體" panose="020B0604030504040204" pitchFamily="34" charset="-120"/>
              </a:rPr>
              <a:t>籌組更新會應檢附文件</a:t>
            </a:r>
          </a:p>
        </p:txBody>
      </p:sp>
      <p:sp>
        <p:nvSpPr>
          <p:cNvPr id="7" name="文字方塊 6"/>
          <p:cNvSpPr txBox="1"/>
          <p:nvPr/>
        </p:nvSpPr>
        <p:spPr>
          <a:xfrm>
            <a:off x="611560" y="1052736"/>
            <a:ext cx="4104456" cy="4580741"/>
          </a:xfrm>
          <a:prstGeom prst="rect">
            <a:avLst/>
          </a:prstGeom>
          <a:noFill/>
        </p:spPr>
        <p:txBody>
          <a:bodyPr wrap="square" rtlCol="0">
            <a:spAutoFit/>
          </a:bodyPr>
          <a:lstStyle/>
          <a:p>
            <a:pPr>
              <a:lnSpc>
                <a:spcPts val="3500"/>
              </a:lnSpc>
            </a:pPr>
            <a:r>
              <a:rPr lang="zh-TW" altLang="en-US" sz="2400" b="1" dirty="0" smtClean="0">
                <a:solidFill>
                  <a:schemeClr val="tx2"/>
                </a:solidFill>
                <a:latin typeface="微軟正黑體" pitchFamily="34" charset="-120"/>
                <a:ea typeface="微軟正黑體" pitchFamily="34" charset="-120"/>
              </a:rPr>
              <a:t>五</a:t>
            </a:r>
            <a:r>
              <a:rPr lang="en-US" altLang="zh-TW" sz="2400" b="1" dirty="0" smtClean="0">
                <a:solidFill>
                  <a:schemeClr val="tx2"/>
                </a:solidFill>
                <a:latin typeface="微軟正黑體" pitchFamily="34" charset="-120"/>
                <a:ea typeface="微軟正黑體" pitchFamily="34" charset="-120"/>
              </a:rPr>
              <a:t>-2</a:t>
            </a:r>
            <a:r>
              <a:rPr lang="zh-TW" altLang="en-US" sz="2400" b="1" dirty="0" smtClean="0">
                <a:solidFill>
                  <a:schemeClr val="tx2"/>
                </a:solidFill>
                <a:latin typeface="微軟正黑體" pitchFamily="34" charset="-120"/>
                <a:ea typeface="微軟正黑體" pitchFamily="34" charset="-120"/>
              </a:rPr>
              <a:t>、已達都市更新條例第十條第二項前段規定比例之同意籌組同意書</a:t>
            </a:r>
            <a:r>
              <a:rPr lang="en-US" altLang="zh-TW" sz="2400" b="1" dirty="0" smtClean="0">
                <a:solidFill>
                  <a:schemeClr val="tx2"/>
                </a:solidFill>
                <a:latin typeface="微軟正黑體" pitchFamily="34" charset="-120"/>
                <a:ea typeface="微軟正黑體" pitchFamily="34" charset="-120"/>
              </a:rPr>
              <a:t>--</a:t>
            </a:r>
          </a:p>
          <a:p>
            <a:pPr>
              <a:lnSpc>
                <a:spcPts val="3500"/>
              </a:lnSpc>
            </a:pPr>
            <a:r>
              <a:rPr lang="zh-TW" altLang="en-US" sz="2400" b="1" dirty="0" smtClean="0">
                <a:solidFill>
                  <a:schemeClr val="tx2"/>
                </a:solidFill>
                <a:latin typeface="微軟正黑體" pitchFamily="34" charset="-120"/>
                <a:ea typeface="微軟正黑體" pitchFamily="34" charset="-120"/>
              </a:rPr>
              <a:t>都市更新條例第十條第二項前段規定比例為更新單元內私有土地及私有合法建築物</a:t>
            </a:r>
            <a:r>
              <a:rPr lang="zh-TW" altLang="en-US" sz="2400" b="1" dirty="0" smtClean="0">
                <a:solidFill>
                  <a:srgbClr val="FF0000"/>
                </a:solidFill>
                <a:latin typeface="微軟正黑體" pitchFamily="34" charset="-120"/>
                <a:ea typeface="微軟正黑體" pitchFamily="34" charset="-120"/>
              </a:rPr>
              <a:t>所有權人</a:t>
            </a:r>
            <a:r>
              <a:rPr lang="zh-TW" altLang="en-US" sz="2400" b="1" dirty="0" smtClean="0">
                <a:solidFill>
                  <a:schemeClr val="tx2"/>
                </a:solidFill>
                <a:latin typeface="微軟正黑體" pitchFamily="34" charset="-120"/>
                <a:ea typeface="微軟正黑體" pitchFamily="34" charset="-120"/>
              </a:rPr>
              <a:t>超過</a:t>
            </a:r>
            <a:r>
              <a:rPr lang="en-US" altLang="zh-TW" sz="2400" b="1" dirty="0" smtClean="0">
                <a:solidFill>
                  <a:schemeClr val="tx2"/>
                </a:solidFill>
                <a:latin typeface="微軟正黑體" pitchFamily="34" charset="-120"/>
                <a:ea typeface="微軟正黑體" pitchFamily="34" charset="-120"/>
              </a:rPr>
              <a:t>1/10</a:t>
            </a:r>
            <a:r>
              <a:rPr lang="zh-TW" altLang="en-US" sz="2400" b="1" dirty="0" smtClean="0">
                <a:solidFill>
                  <a:schemeClr val="tx2"/>
                </a:solidFill>
                <a:latin typeface="微軟正黑體" pitchFamily="34" charset="-120"/>
                <a:ea typeface="微軟正黑體" pitchFamily="34" charset="-120"/>
              </a:rPr>
              <a:t>，並其所有</a:t>
            </a:r>
            <a:r>
              <a:rPr lang="zh-TW" altLang="en-US" sz="2400" b="1" dirty="0" smtClean="0">
                <a:solidFill>
                  <a:srgbClr val="FF0000"/>
                </a:solidFill>
                <a:latin typeface="微軟正黑體" pitchFamily="34" charset="-120"/>
                <a:ea typeface="微軟正黑體" pitchFamily="34" charset="-120"/>
              </a:rPr>
              <a:t>土地面積</a:t>
            </a:r>
            <a:r>
              <a:rPr lang="zh-TW" altLang="en-US" sz="2400" b="1" dirty="0" smtClean="0">
                <a:solidFill>
                  <a:schemeClr val="tx2"/>
                </a:solidFill>
                <a:latin typeface="微軟正黑體" pitchFamily="34" charset="-120"/>
                <a:ea typeface="微軟正黑體" pitchFamily="34" charset="-120"/>
              </a:rPr>
              <a:t>及合法</a:t>
            </a:r>
            <a:r>
              <a:rPr lang="zh-TW" altLang="en-US" sz="2400" b="1" dirty="0" smtClean="0">
                <a:solidFill>
                  <a:srgbClr val="FF0000"/>
                </a:solidFill>
                <a:latin typeface="微軟正黑體" pitchFamily="34" charset="-120"/>
                <a:ea typeface="微軟正黑體" pitchFamily="34" charset="-120"/>
              </a:rPr>
              <a:t>建築物總樓地板面積</a:t>
            </a:r>
            <a:r>
              <a:rPr lang="zh-TW" altLang="en-US" sz="2400" b="1" dirty="0" smtClean="0">
                <a:solidFill>
                  <a:schemeClr val="tx2"/>
                </a:solidFill>
                <a:latin typeface="微軟正黑體" pitchFamily="34" charset="-120"/>
                <a:ea typeface="微軟正黑體" pitchFamily="34" charset="-120"/>
              </a:rPr>
              <a:t>均超過</a:t>
            </a:r>
            <a:r>
              <a:rPr lang="en-US" altLang="zh-TW" sz="2400" b="1" dirty="0" smtClean="0">
                <a:solidFill>
                  <a:schemeClr val="tx2"/>
                </a:solidFill>
                <a:latin typeface="微軟正黑體" pitchFamily="34" charset="-120"/>
                <a:ea typeface="微軟正黑體" pitchFamily="34" charset="-120"/>
              </a:rPr>
              <a:t>1/10</a:t>
            </a:r>
            <a:r>
              <a:rPr lang="zh-TW" altLang="en-US" sz="2400" b="1" dirty="0" smtClean="0">
                <a:solidFill>
                  <a:schemeClr val="tx2"/>
                </a:solidFill>
                <a:latin typeface="微軟正黑體" pitchFamily="34" charset="-120"/>
                <a:ea typeface="微軟正黑體" pitchFamily="34" charset="-120"/>
              </a:rPr>
              <a:t>。</a:t>
            </a:r>
            <a:endParaRPr lang="en-US" altLang="zh-TW" sz="2400" b="1" dirty="0" smtClean="0">
              <a:solidFill>
                <a:schemeClr val="tx2"/>
              </a:solidFill>
              <a:latin typeface="微軟正黑體" pitchFamily="34" charset="-120"/>
              <a:ea typeface="微軟正黑體" pitchFamily="34" charset="-120"/>
            </a:endParaRPr>
          </a:p>
          <a:p>
            <a:pPr>
              <a:lnSpc>
                <a:spcPts val="3500"/>
              </a:lnSpc>
            </a:pPr>
            <a:r>
              <a:rPr lang="zh-TW" altLang="en-US" sz="2400" b="1" dirty="0" smtClean="0">
                <a:solidFill>
                  <a:schemeClr val="tx2"/>
                </a:solidFill>
                <a:latin typeface="微軟正黑體" pitchFamily="34" charset="-120"/>
                <a:ea typeface="微軟正黑體" pitchFamily="34" charset="-120"/>
              </a:rPr>
              <a:t> </a:t>
            </a:r>
            <a:endParaRPr lang="zh-TW" altLang="en-US" sz="2400" b="1" dirty="0">
              <a:solidFill>
                <a:schemeClr val="tx2"/>
              </a:solidFill>
              <a:latin typeface="微軟正黑體" pitchFamily="34" charset="-120"/>
              <a:ea typeface="微軟正黑體" pitchFamily="34" charset="-120"/>
            </a:endParaRPr>
          </a:p>
        </p:txBody>
      </p:sp>
      <p:pic>
        <p:nvPicPr>
          <p:cNvPr id="2050" name="Picture 2"/>
          <p:cNvPicPr>
            <a:picLocks noChangeAspect="1" noChangeArrowheads="1"/>
          </p:cNvPicPr>
          <p:nvPr/>
        </p:nvPicPr>
        <p:blipFill>
          <a:blip r:embed="rId2" cstate="print"/>
          <a:srcRect b="5405"/>
          <a:stretch>
            <a:fillRect/>
          </a:stretch>
        </p:blipFill>
        <p:spPr bwMode="auto">
          <a:xfrm>
            <a:off x="4644008" y="934534"/>
            <a:ext cx="4032448" cy="532587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41759" y="116632"/>
            <a:ext cx="5827236" cy="769441"/>
          </a:xfrm>
          <a:prstGeom prst="rect">
            <a:avLst/>
          </a:prstGeom>
        </p:spPr>
        <p:txBody>
          <a:bodyPr wrap="none">
            <a:spAutoFit/>
          </a:bodyPr>
          <a:lstStyle/>
          <a:p>
            <a:pPr algn="ctr" defTabSz="0">
              <a:spcBef>
                <a:spcPct val="0"/>
              </a:spcBef>
            </a:pPr>
            <a:r>
              <a:rPr kumimoji="1" lang="zh-TW" altLang="en-US" sz="4400" b="1" dirty="0" smtClean="0">
                <a:solidFill>
                  <a:srgbClr val="0000FF"/>
                </a:solidFill>
                <a:latin typeface="微軟正黑體" panose="020B0604030504040204" pitchFamily="34" charset="-120"/>
                <a:ea typeface="微軟正黑體" panose="020B0604030504040204" pitchFamily="34" charset="-120"/>
              </a:rPr>
              <a:t>核准更新會應檢附文件</a:t>
            </a:r>
          </a:p>
        </p:txBody>
      </p:sp>
      <p:sp>
        <p:nvSpPr>
          <p:cNvPr id="3" name="文字方塊 2"/>
          <p:cNvSpPr txBox="1"/>
          <p:nvPr/>
        </p:nvSpPr>
        <p:spPr>
          <a:xfrm>
            <a:off x="683568" y="1124744"/>
            <a:ext cx="3960440" cy="461665"/>
          </a:xfrm>
          <a:prstGeom prst="rect">
            <a:avLst/>
          </a:prstGeom>
          <a:noFill/>
        </p:spPr>
        <p:txBody>
          <a:bodyPr wrap="square" rtlCol="0">
            <a:spAutoFit/>
          </a:bodyPr>
          <a:lstStyle/>
          <a:p>
            <a:r>
              <a:rPr lang="zh-TW" altLang="en-US" sz="2400" b="1" dirty="0" smtClean="0">
                <a:solidFill>
                  <a:schemeClr val="tx2"/>
                </a:solidFill>
                <a:latin typeface="微軟正黑體" pitchFamily="34" charset="-120"/>
                <a:ea typeface="微軟正黑體" pitchFamily="34" charset="-120"/>
              </a:rPr>
              <a:t>申請</a:t>
            </a:r>
            <a:r>
              <a:rPr lang="zh-TW" altLang="en-US" sz="2400" b="1" dirty="0" smtClean="0">
                <a:solidFill>
                  <a:srgbClr val="FF0000"/>
                </a:solidFill>
                <a:latin typeface="微軟正黑體" pitchFamily="34" charset="-120"/>
                <a:ea typeface="微軟正黑體" pitchFamily="34" charset="-120"/>
              </a:rPr>
              <a:t>核准立案</a:t>
            </a:r>
            <a:r>
              <a:rPr lang="zh-TW" altLang="en-US" sz="2400" b="1" dirty="0" smtClean="0">
                <a:solidFill>
                  <a:schemeClr val="tx2"/>
                </a:solidFill>
                <a:latin typeface="微軟正黑體" pitchFamily="34" charset="-120"/>
                <a:ea typeface="微軟正黑體" pitchFamily="34" charset="-120"/>
              </a:rPr>
              <a:t>更新會文件</a:t>
            </a:r>
            <a:endParaRPr lang="zh-TW" altLang="en-US" sz="2400" b="1" dirty="0">
              <a:solidFill>
                <a:schemeClr val="tx2"/>
              </a:solidFill>
              <a:latin typeface="微軟正黑體" pitchFamily="34" charset="-120"/>
              <a:ea typeface="微軟正黑體" pitchFamily="34" charset="-120"/>
            </a:endParaRPr>
          </a:p>
        </p:txBody>
      </p:sp>
      <p:sp>
        <p:nvSpPr>
          <p:cNvPr id="4" name="圓角矩形 3"/>
          <p:cNvSpPr/>
          <p:nvPr/>
        </p:nvSpPr>
        <p:spPr>
          <a:xfrm>
            <a:off x="4067944" y="1916832"/>
            <a:ext cx="266429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atin typeface="微軟正黑體" pitchFamily="34" charset="-120"/>
                <a:ea typeface="微軟正黑體" pitchFamily="34" charset="-120"/>
              </a:rPr>
              <a:t>都市更新會章程</a:t>
            </a:r>
            <a:endParaRPr lang="zh-TW" altLang="en-US" sz="2400" dirty="0">
              <a:latin typeface="微軟正黑體" pitchFamily="34" charset="-120"/>
              <a:ea typeface="微軟正黑體" pitchFamily="34" charset="-120"/>
            </a:endParaRPr>
          </a:p>
        </p:txBody>
      </p:sp>
      <p:sp>
        <p:nvSpPr>
          <p:cNvPr id="5" name="圓角矩形 4"/>
          <p:cNvSpPr/>
          <p:nvPr/>
        </p:nvSpPr>
        <p:spPr>
          <a:xfrm>
            <a:off x="683568" y="3140968"/>
            <a:ext cx="266429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atin typeface="微軟正黑體" pitchFamily="34" charset="-120"/>
                <a:ea typeface="微軟正黑體" pitchFamily="34" charset="-120"/>
              </a:rPr>
              <a:t>會員名冊</a:t>
            </a:r>
            <a:endParaRPr lang="zh-TW" altLang="en-US" sz="2400" dirty="0">
              <a:latin typeface="微軟正黑體" pitchFamily="34" charset="-120"/>
              <a:ea typeface="微軟正黑體" pitchFamily="34" charset="-120"/>
            </a:endParaRPr>
          </a:p>
        </p:txBody>
      </p:sp>
      <p:sp>
        <p:nvSpPr>
          <p:cNvPr id="6" name="圓角矩形 5"/>
          <p:cNvSpPr/>
          <p:nvPr/>
        </p:nvSpPr>
        <p:spPr>
          <a:xfrm>
            <a:off x="755576" y="4365104"/>
            <a:ext cx="266429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atin typeface="微軟正黑體" pitchFamily="34" charset="-120"/>
                <a:ea typeface="微軟正黑體" pitchFamily="34" charset="-120"/>
              </a:rPr>
              <a:t>圖記印模</a:t>
            </a:r>
            <a:endParaRPr lang="zh-TW" altLang="en-US" sz="2400" dirty="0">
              <a:latin typeface="微軟正黑體" pitchFamily="34" charset="-120"/>
              <a:ea typeface="微軟正黑體" pitchFamily="34" charset="-120"/>
            </a:endParaRPr>
          </a:p>
        </p:txBody>
      </p:sp>
      <p:sp>
        <p:nvSpPr>
          <p:cNvPr id="7" name="圓角矩形 6"/>
          <p:cNvSpPr/>
          <p:nvPr/>
        </p:nvSpPr>
        <p:spPr>
          <a:xfrm>
            <a:off x="4067944" y="4293096"/>
            <a:ext cx="266429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atin typeface="微軟正黑體" pitchFamily="34" charset="-120"/>
                <a:ea typeface="微軟正黑體" pitchFamily="34" charset="-120"/>
              </a:rPr>
              <a:t>成立大會紀錄</a:t>
            </a:r>
            <a:endParaRPr lang="zh-TW" altLang="en-US" sz="2400" dirty="0">
              <a:latin typeface="微軟正黑體" pitchFamily="34" charset="-120"/>
              <a:ea typeface="微軟正黑體" pitchFamily="34" charset="-120"/>
            </a:endParaRPr>
          </a:p>
        </p:txBody>
      </p:sp>
      <p:pic>
        <p:nvPicPr>
          <p:cNvPr id="10" name="Picture 2" descr="C:\Program Files\Microsoft Office\MEDIA\CAGCAT10\j0233018.wmf"/>
          <p:cNvPicPr>
            <a:picLocks noChangeAspect="1" noChangeArrowheads="1"/>
          </p:cNvPicPr>
          <p:nvPr/>
        </p:nvPicPr>
        <p:blipFill>
          <a:blip r:embed="rId2" cstate="print"/>
          <a:srcRect/>
          <a:stretch>
            <a:fillRect/>
          </a:stretch>
        </p:blipFill>
        <p:spPr bwMode="auto">
          <a:xfrm>
            <a:off x="6948264" y="4293096"/>
            <a:ext cx="1936227" cy="1966871"/>
          </a:xfrm>
          <a:prstGeom prst="rect">
            <a:avLst/>
          </a:prstGeom>
          <a:noFill/>
        </p:spPr>
      </p:pic>
      <p:sp>
        <p:nvSpPr>
          <p:cNvPr id="11" name="圓角矩形 10"/>
          <p:cNvSpPr/>
          <p:nvPr/>
        </p:nvSpPr>
        <p:spPr>
          <a:xfrm>
            <a:off x="683568" y="1916832"/>
            <a:ext cx="266429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atin typeface="微軟正黑體" pitchFamily="34" charset="-120"/>
                <a:ea typeface="微軟正黑體" pitchFamily="34" charset="-120"/>
              </a:rPr>
              <a:t>申請書</a:t>
            </a:r>
            <a:endParaRPr lang="zh-TW" altLang="en-US" sz="2400" dirty="0">
              <a:latin typeface="微軟正黑體" pitchFamily="34" charset="-120"/>
              <a:ea typeface="微軟正黑體" pitchFamily="34" charset="-120"/>
            </a:endParaRPr>
          </a:p>
        </p:txBody>
      </p:sp>
      <p:sp>
        <p:nvSpPr>
          <p:cNvPr id="12" name="圓角矩形 11"/>
          <p:cNvSpPr/>
          <p:nvPr/>
        </p:nvSpPr>
        <p:spPr>
          <a:xfrm>
            <a:off x="4067944" y="3140968"/>
            <a:ext cx="266429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atin typeface="微軟正黑體" pitchFamily="34" charset="-120"/>
                <a:ea typeface="微軟正黑體" pitchFamily="34" charset="-120"/>
              </a:rPr>
              <a:t>理監事名冊</a:t>
            </a:r>
            <a:endParaRPr lang="zh-TW" altLang="en-US" sz="2400" dirty="0">
              <a:latin typeface="微軟正黑體" pitchFamily="34" charset="-120"/>
              <a:ea typeface="微軟正黑體" pitchFamily="34" charset="-12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41760" y="116632"/>
            <a:ext cx="5827236" cy="769441"/>
          </a:xfrm>
          <a:prstGeom prst="rect">
            <a:avLst/>
          </a:prstGeom>
        </p:spPr>
        <p:txBody>
          <a:bodyPr wrap="none">
            <a:spAutoFit/>
          </a:bodyPr>
          <a:lstStyle/>
          <a:p>
            <a:pPr algn="ctr" defTabSz="0">
              <a:spcBef>
                <a:spcPct val="0"/>
              </a:spcBef>
            </a:pPr>
            <a:r>
              <a:rPr kumimoji="1" lang="zh-TW" altLang="en-US" sz="4400" b="1" dirty="0" smtClean="0">
                <a:solidFill>
                  <a:srgbClr val="0000FF"/>
                </a:solidFill>
                <a:latin typeface="微軟正黑體" panose="020B0604030504040204" pitchFamily="34" charset="-120"/>
                <a:ea typeface="微軟正黑體" panose="020B0604030504040204" pitchFamily="34" charset="-120"/>
              </a:rPr>
              <a:t>核准更新會應檢附文件</a:t>
            </a:r>
          </a:p>
        </p:txBody>
      </p:sp>
      <p:sp>
        <p:nvSpPr>
          <p:cNvPr id="3" name="文字方塊 2"/>
          <p:cNvSpPr txBox="1"/>
          <p:nvPr/>
        </p:nvSpPr>
        <p:spPr>
          <a:xfrm>
            <a:off x="611560" y="1052736"/>
            <a:ext cx="3960440" cy="461665"/>
          </a:xfrm>
          <a:prstGeom prst="rect">
            <a:avLst/>
          </a:prstGeom>
          <a:noFill/>
        </p:spPr>
        <p:txBody>
          <a:bodyPr wrap="square" rtlCol="0">
            <a:spAutoFit/>
          </a:bodyPr>
          <a:lstStyle/>
          <a:p>
            <a:r>
              <a:rPr lang="zh-TW" altLang="en-US" sz="2400" b="1" dirty="0" smtClean="0">
                <a:solidFill>
                  <a:schemeClr val="tx2"/>
                </a:solidFill>
                <a:latin typeface="微軟正黑體" pitchFamily="34" charset="-120"/>
                <a:ea typeface="微軟正黑體" pitchFamily="34" charset="-120"/>
              </a:rPr>
              <a:t>一、成立更新會申請書格式</a:t>
            </a:r>
            <a:endParaRPr lang="zh-TW" altLang="en-US" sz="2400" b="1" dirty="0">
              <a:solidFill>
                <a:schemeClr val="tx2"/>
              </a:solidFill>
              <a:latin typeface="微軟正黑體" pitchFamily="34" charset="-120"/>
              <a:ea typeface="微軟正黑體" pitchFamily="34" charset="-120"/>
            </a:endParaRPr>
          </a:p>
        </p:txBody>
      </p:sp>
      <p:pic>
        <p:nvPicPr>
          <p:cNvPr id="3074" name="Picture 2"/>
          <p:cNvPicPr>
            <a:picLocks noChangeAspect="1" noChangeArrowheads="1"/>
          </p:cNvPicPr>
          <p:nvPr/>
        </p:nvPicPr>
        <p:blipFill>
          <a:blip r:embed="rId2" cstate="print"/>
          <a:srcRect/>
          <a:stretch>
            <a:fillRect/>
          </a:stretch>
        </p:blipFill>
        <p:spPr bwMode="auto">
          <a:xfrm>
            <a:off x="4572000" y="980728"/>
            <a:ext cx="4072788" cy="518457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41760" y="116632"/>
            <a:ext cx="5827236" cy="769441"/>
          </a:xfrm>
          <a:prstGeom prst="rect">
            <a:avLst/>
          </a:prstGeom>
        </p:spPr>
        <p:txBody>
          <a:bodyPr wrap="none">
            <a:spAutoFit/>
          </a:bodyPr>
          <a:lstStyle/>
          <a:p>
            <a:pPr algn="ctr" defTabSz="0">
              <a:spcBef>
                <a:spcPct val="0"/>
              </a:spcBef>
            </a:pPr>
            <a:r>
              <a:rPr kumimoji="1" lang="zh-TW" altLang="en-US" sz="4400" b="1" dirty="0" smtClean="0">
                <a:solidFill>
                  <a:srgbClr val="0000FF"/>
                </a:solidFill>
                <a:latin typeface="微軟正黑體" panose="020B0604030504040204" pitchFamily="34" charset="-120"/>
                <a:ea typeface="微軟正黑體" panose="020B0604030504040204" pitchFamily="34" charset="-120"/>
              </a:rPr>
              <a:t>核准更新會應檢附文件</a:t>
            </a:r>
          </a:p>
        </p:txBody>
      </p:sp>
      <p:sp>
        <p:nvSpPr>
          <p:cNvPr id="3" name="文字方塊 2"/>
          <p:cNvSpPr txBox="1"/>
          <p:nvPr/>
        </p:nvSpPr>
        <p:spPr>
          <a:xfrm>
            <a:off x="611560" y="999842"/>
            <a:ext cx="7920880" cy="412934"/>
          </a:xfrm>
          <a:prstGeom prst="rect">
            <a:avLst/>
          </a:prstGeom>
          <a:noFill/>
        </p:spPr>
        <p:txBody>
          <a:bodyPr wrap="square" rtlCol="0">
            <a:spAutoFit/>
          </a:bodyPr>
          <a:lstStyle/>
          <a:p>
            <a:pPr>
              <a:lnSpc>
                <a:spcPts val="2500"/>
              </a:lnSpc>
            </a:pPr>
            <a:r>
              <a:rPr lang="zh-TW" altLang="en-US" sz="2400" b="1" dirty="0" smtClean="0">
                <a:solidFill>
                  <a:schemeClr val="tx2"/>
                </a:solidFill>
                <a:latin typeface="微軟正黑體" pitchFamily="34" charset="-120"/>
                <a:ea typeface="微軟正黑體" pitchFamily="34" charset="-120"/>
              </a:rPr>
              <a:t>二、更新會章程（共八章）</a:t>
            </a:r>
            <a:endParaRPr lang="en-US" altLang="zh-TW" sz="2400" b="1" dirty="0" smtClean="0">
              <a:solidFill>
                <a:schemeClr val="tx2"/>
              </a:solidFill>
              <a:latin typeface="微軟正黑體" pitchFamily="34" charset="-120"/>
              <a:ea typeface="微軟正黑體"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xmlns="" val="1915644553"/>
              </p:ext>
            </p:extLst>
          </p:nvPr>
        </p:nvGraphicFramePr>
        <p:xfrm>
          <a:off x="611560" y="1535110"/>
          <a:ext cx="7920880" cy="4043031"/>
        </p:xfrm>
        <a:graphic>
          <a:graphicData uri="http://schemas.openxmlformats.org/drawingml/2006/table">
            <a:tbl>
              <a:tblPr firstRow="1" bandRow="1">
                <a:tableStyleId>{5C22544A-7EE6-4342-B048-85BDC9FD1C3A}</a:tableStyleId>
              </a:tblPr>
              <a:tblGrid>
                <a:gridCol w="1008112"/>
                <a:gridCol w="1368152"/>
                <a:gridCol w="5544616"/>
              </a:tblGrid>
              <a:tr h="351997">
                <a:tc gridSpan="2">
                  <a:txBody>
                    <a:bodyPr/>
                    <a:lstStyle/>
                    <a:p>
                      <a:pPr algn="ctr"/>
                      <a:r>
                        <a:rPr lang="zh-TW" altLang="en-US" sz="1600" dirty="0" smtClean="0"/>
                        <a:t>章名</a:t>
                      </a:r>
                      <a:endParaRPr lang="zh-TW" altLang="en-US" sz="1600" dirty="0"/>
                    </a:p>
                  </a:txBody>
                  <a:tcPr/>
                </a:tc>
                <a:tc hMerge="1">
                  <a:txBody>
                    <a:bodyPr/>
                    <a:lstStyle/>
                    <a:p>
                      <a:endParaRPr lang="zh-TW" altLang="en-US" dirty="0"/>
                    </a:p>
                  </a:txBody>
                  <a:tcPr/>
                </a:tc>
                <a:tc>
                  <a:txBody>
                    <a:bodyPr/>
                    <a:lstStyle/>
                    <a:p>
                      <a:pPr algn="ctr"/>
                      <a:r>
                        <a:rPr lang="zh-TW" altLang="en-US" sz="1600" dirty="0" smtClean="0"/>
                        <a:t>內容</a:t>
                      </a:r>
                      <a:endParaRPr lang="zh-TW" altLang="en-US" sz="1600" dirty="0"/>
                    </a:p>
                  </a:txBody>
                  <a:tcPr/>
                </a:tc>
              </a:tr>
              <a:tr h="491832">
                <a:tc>
                  <a:txBody>
                    <a:bodyPr/>
                    <a:lstStyle/>
                    <a:p>
                      <a:pPr algn="ctr"/>
                      <a:r>
                        <a:rPr lang="zh-TW" altLang="en-US" sz="1600" dirty="0" smtClean="0">
                          <a:solidFill>
                            <a:schemeClr val="tx1"/>
                          </a:solidFill>
                          <a:latin typeface="微軟正黑體" pitchFamily="34" charset="-120"/>
                          <a:ea typeface="微軟正黑體" pitchFamily="34" charset="-120"/>
                        </a:rPr>
                        <a:t>第一章 </a:t>
                      </a:r>
                      <a:endParaRPr lang="zh-TW" altLang="en-US" sz="1600" dirty="0">
                        <a:solidFill>
                          <a:schemeClr val="tx1"/>
                        </a:solidFill>
                      </a:endParaRPr>
                    </a:p>
                  </a:txBody>
                  <a:tcPr anchor="ctr"/>
                </a:tc>
                <a:tc>
                  <a:txBody>
                    <a:bodyPr/>
                    <a:lstStyle/>
                    <a:p>
                      <a:pPr algn="ctr"/>
                      <a:r>
                        <a:rPr lang="zh-TW" altLang="en-US" sz="1600" dirty="0" smtClean="0">
                          <a:solidFill>
                            <a:schemeClr val="tx1"/>
                          </a:solidFill>
                          <a:latin typeface="微軟正黑體" pitchFamily="34" charset="-120"/>
                          <a:ea typeface="微軟正黑體" pitchFamily="34" charset="-120"/>
                        </a:rPr>
                        <a:t>總則</a:t>
                      </a:r>
                      <a:endParaRPr lang="zh-TW" altLang="en-US" sz="1600" dirty="0">
                        <a:solidFill>
                          <a:schemeClr val="tx1"/>
                        </a:solidFill>
                      </a:endParaRPr>
                    </a:p>
                  </a:txBody>
                  <a:tcPr anchor="ctr"/>
                </a:tc>
                <a:tc>
                  <a:txBody>
                    <a:bodyPr/>
                    <a:lstStyle/>
                    <a:p>
                      <a:r>
                        <a:rPr lang="zh-TW" altLang="en-US" sz="1600" dirty="0" smtClean="0">
                          <a:solidFill>
                            <a:schemeClr val="tx1"/>
                          </a:solidFill>
                          <a:latin typeface="微軟正黑體" pitchFamily="34" charset="-120"/>
                          <a:ea typeface="微軟正黑體" pitchFamily="34" charset="-120"/>
                        </a:rPr>
                        <a:t>說明章程之法原依據、都市更新會名稱、會址、更新單元之實施範圍及本會成立宗旨</a:t>
                      </a:r>
                      <a:endParaRPr lang="en-US" altLang="zh-TW" sz="1600" dirty="0" smtClean="0">
                        <a:solidFill>
                          <a:schemeClr val="tx1"/>
                        </a:solidFill>
                        <a:latin typeface="微軟正黑體" pitchFamily="34" charset="-120"/>
                        <a:ea typeface="微軟正黑體" pitchFamily="34" charset="-120"/>
                      </a:endParaRPr>
                    </a:p>
                  </a:txBody>
                  <a:tcPr/>
                </a:tc>
              </a:tr>
              <a:tr h="351997">
                <a:tc>
                  <a:txBody>
                    <a:bodyPr/>
                    <a:lstStyle/>
                    <a:p>
                      <a:pPr algn="ctr"/>
                      <a:r>
                        <a:rPr lang="zh-TW" altLang="en-US" sz="1600" dirty="0" smtClean="0">
                          <a:solidFill>
                            <a:schemeClr val="tx1"/>
                          </a:solidFill>
                          <a:latin typeface="微軟正黑體" pitchFamily="34" charset="-120"/>
                          <a:ea typeface="微軟正黑體" pitchFamily="34" charset="-120"/>
                        </a:rPr>
                        <a:t>第二章 </a:t>
                      </a:r>
                      <a:endParaRPr lang="zh-TW" altLang="en-US" sz="1600" dirty="0">
                        <a:solidFill>
                          <a:schemeClr val="tx1"/>
                        </a:solidFill>
                      </a:endParaRPr>
                    </a:p>
                  </a:txBody>
                  <a:tcPr anchor="ctr"/>
                </a:tc>
                <a:tc>
                  <a:txBody>
                    <a:bodyPr/>
                    <a:lstStyle/>
                    <a:p>
                      <a:pPr algn="ctr"/>
                      <a:r>
                        <a:rPr lang="zh-TW" altLang="en-US" sz="1600" dirty="0" smtClean="0">
                          <a:solidFill>
                            <a:schemeClr val="tx1"/>
                          </a:solidFill>
                          <a:latin typeface="微軟正黑體" pitchFamily="34" charset="-120"/>
                          <a:ea typeface="微軟正黑體" pitchFamily="34" charset="-120"/>
                        </a:rPr>
                        <a:t>會員</a:t>
                      </a:r>
                      <a:endParaRPr lang="zh-TW" altLang="en-US" sz="160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微軟正黑體" pitchFamily="34" charset="-120"/>
                          <a:ea typeface="微軟正黑體" pitchFamily="34" charset="-120"/>
                        </a:rPr>
                        <a:t>說明會員資格、資格變動及會員之權利與義務</a:t>
                      </a:r>
                      <a:endParaRPr lang="en-US" altLang="zh-TW" sz="1600" dirty="0" smtClean="0">
                        <a:solidFill>
                          <a:schemeClr val="tx1"/>
                        </a:solidFill>
                        <a:latin typeface="微軟正黑體" pitchFamily="34" charset="-120"/>
                        <a:ea typeface="微軟正黑體" pitchFamily="34" charset="-120"/>
                      </a:endParaRPr>
                    </a:p>
                  </a:txBody>
                  <a:tcPr/>
                </a:tc>
              </a:tr>
              <a:tr h="491832">
                <a:tc>
                  <a:txBody>
                    <a:bodyPr/>
                    <a:lstStyle/>
                    <a:p>
                      <a:pPr algn="ctr"/>
                      <a:r>
                        <a:rPr lang="zh-TW" altLang="en-US" sz="1600" dirty="0" smtClean="0">
                          <a:solidFill>
                            <a:schemeClr val="tx1"/>
                          </a:solidFill>
                          <a:latin typeface="微軟正黑體" pitchFamily="34" charset="-120"/>
                          <a:ea typeface="微軟正黑體" pitchFamily="34" charset="-120"/>
                        </a:rPr>
                        <a:t>第三章 </a:t>
                      </a:r>
                      <a:endParaRPr lang="zh-TW" altLang="en-US" sz="1600" dirty="0">
                        <a:solidFill>
                          <a:schemeClr val="tx1"/>
                        </a:solidFill>
                      </a:endParaRPr>
                    </a:p>
                  </a:txBody>
                  <a:tcPr anchor="ctr"/>
                </a:tc>
                <a:tc>
                  <a:txBody>
                    <a:bodyPr/>
                    <a:lstStyle/>
                    <a:p>
                      <a:pPr algn="ctr"/>
                      <a:r>
                        <a:rPr lang="zh-TW" altLang="en-US" sz="1600" dirty="0" smtClean="0">
                          <a:solidFill>
                            <a:schemeClr val="tx1"/>
                          </a:solidFill>
                          <a:latin typeface="微軟正黑體" pitchFamily="34" charset="-120"/>
                          <a:ea typeface="微軟正黑體" pitchFamily="34" charset="-120"/>
                        </a:rPr>
                        <a:t>理事及監事</a:t>
                      </a:r>
                      <a:endParaRPr lang="zh-TW" altLang="en-US" sz="1600" dirty="0">
                        <a:solidFill>
                          <a:schemeClr val="tx1"/>
                        </a:solidFill>
                      </a:endParaRPr>
                    </a:p>
                  </a:txBody>
                  <a:tcPr anchor="ctr"/>
                </a:tc>
                <a:tc>
                  <a:txBody>
                    <a:bodyPr/>
                    <a:lstStyle/>
                    <a:p>
                      <a:r>
                        <a:rPr lang="zh-TW" altLang="en-US" sz="1600" dirty="0" smtClean="0">
                          <a:solidFill>
                            <a:schemeClr val="tx1"/>
                          </a:solidFill>
                          <a:latin typeface="微軟正黑體" pitchFamily="34" charset="-120"/>
                          <a:ea typeface="微軟正黑體" pitchFamily="34" charset="-120"/>
                        </a:rPr>
                        <a:t>說明理、監事人數及選任方式、任期、權責、解任等事項；理事長之任用、權責等事項</a:t>
                      </a:r>
                      <a:endParaRPr lang="en-US" altLang="zh-TW" sz="1600" dirty="0" smtClean="0">
                        <a:solidFill>
                          <a:schemeClr val="tx1"/>
                        </a:solidFill>
                        <a:latin typeface="微軟正黑體" pitchFamily="34" charset="-120"/>
                        <a:ea typeface="微軟正黑體" pitchFamily="34" charset="-120"/>
                      </a:endParaRPr>
                    </a:p>
                  </a:txBody>
                  <a:tcPr/>
                </a:tc>
              </a:tr>
              <a:tr h="351997">
                <a:tc>
                  <a:txBody>
                    <a:bodyPr/>
                    <a:lstStyle/>
                    <a:p>
                      <a:pPr algn="ctr"/>
                      <a:r>
                        <a:rPr lang="zh-TW" altLang="en-US" sz="1600" dirty="0" smtClean="0">
                          <a:solidFill>
                            <a:schemeClr val="tx1"/>
                          </a:solidFill>
                          <a:latin typeface="微軟正黑體" pitchFamily="34" charset="-120"/>
                          <a:ea typeface="微軟正黑體" pitchFamily="34" charset="-120"/>
                        </a:rPr>
                        <a:t>第四章 </a:t>
                      </a:r>
                      <a:endParaRPr lang="zh-TW" altLang="en-US" sz="1600" dirty="0">
                        <a:solidFill>
                          <a:schemeClr val="tx1"/>
                        </a:solidFill>
                      </a:endParaRPr>
                    </a:p>
                  </a:txBody>
                  <a:tcPr anchor="ctr"/>
                </a:tc>
                <a:tc>
                  <a:txBody>
                    <a:bodyPr/>
                    <a:lstStyle/>
                    <a:p>
                      <a:pPr algn="ctr"/>
                      <a:r>
                        <a:rPr lang="zh-TW" altLang="en-US" sz="1600" dirty="0" smtClean="0">
                          <a:solidFill>
                            <a:schemeClr val="tx1"/>
                          </a:solidFill>
                          <a:latin typeface="微軟正黑體" pitchFamily="34" charset="-120"/>
                          <a:ea typeface="微軟正黑體" pitchFamily="34" charset="-120"/>
                        </a:rPr>
                        <a:t>工作人員</a:t>
                      </a:r>
                      <a:endParaRPr lang="zh-TW" altLang="en-US" sz="1600" dirty="0">
                        <a:solidFill>
                          <a:schemeClr val="tx1"/>
                        </a:solidFill>
                      </a:endParaRPr>
                    </a:p>
                  </a:txBody>
                  <a:tcPr anchor="ctr"/>
                </a:tc>
                <a:tc>
                  <a:txBody>
                    <a:bodyPr/>
                    <a:lstStyle/>
                    <a:p>
                      <a:r>
                        <a:rPr lang="zh-TW" altLang="en-US" sz="1600" dirty="0" smtClean="0">
                          <a:solidFill>
                            <a:schemeClr val="tx1"/>
                          </a:solidFill>
                          <a:latin typeface="微軟正黑體" pitchFamily="34" charset="-120"/>
                          <a:ea typeface="微軟正黑體" pitchFamily="34" charset="-120"/>
                        </a:rPr>
                        <a:t>說明都市更新會得聘任工作人員辦理會務及業務及聘任方式</a:t>
                      </a:r>
                      <a:endParaRPr lang="en-US" altLang="zh-TW" sz="1600" dirty="0" smtClean="0">
                        <a:solidFill>
                          <a:schemeClr val="tx1"/>
                        </a:solidFill>
                        <a:latin typeface="微軟正黑體" pitchFamily="34" charset="-120"/>
                        <a:ea typeface="微軟正黑體" pitchFamily="34" charset="-120"/>
                      </a:endParaRPr>
                    </a:p>
                  </a:txBody>
                  <a:tcPr/>
                </a:tc>
              </a:tr>
              <a:tr h="491832">
                <a:tc>
                  <a:txBody>
                    <a:bodyPr/>
                    <a:lstStyle/>
                    <a:p>
                      <a:pPr algn="ctr"/>
                      <a:r>
                        <a:rPr lang="zh-TW" altLang="en-US" sz="1600" dirty="0" smtClean="0">
                          <a:solidFill>
                            <a:schemeClr val="tx1"/>
                          </a:solidFill>
                          <a:latin typeface="微軟正黑體" pitchFamily="34" charset="-120"/>
                          <a:ea typeface="微軟正黑體" pitchFamily="34" charset="-120"/>
                        </a:rPr>
                        <a:t>第五章 </a:t>
                      </a:r>
                      <a:endParaRPr lang="zh-TW" altLang="en-US" sz="1600" dirty="0">
                        <a:solidFill>
                          <a:schemeClr val="tx1"/>
                        </a:solidFill>
                      </a:endParaRPr>
                    </a:p>
                  </a:txBody>
                  <a:tcPr anchor="ctr"/>
                </a:tc>
                <a:tc>
                  <a:txBody>
                    <a:bodyPr/>
                    <a:lstStyle/>
                    <a:p>
                      <a:pPr algn="ctr"/>
                      <a:r>
                        <a:rPr lang="zh-TW" altLang="en-US" sz="1600" dirty="0" smtClean="0">
                          <a:solidFill>
                            <a:schemeClr val="tx1"/>
                          </a:solidFill>
                          <a:latin typeface="微軟正黑體" pitchFamily="34" charset="-120"/>
                          <a:ea typeface="微軟正黑體" pitchFamily="34" charset="-120"/>
                        </a:rPr>
                        <a:t>會議</a:t>
                      </a:r>
                      <a:endParaRPr lang="zh-TW" altLang="en-US" sz="1600" dirty="0">
                        <a:solidFill>
                          <a:schemeClr val="tx1"/>
                        </a:solidFill>
                      </a:endParaRPr>
                    </a:p>
                  </a:txBody>
                  <a:tcPr anchor="ctr"/>
                </a:tc>
                <a:tc>
                  <a:txBody>
                    <a:bodyPr/>
                    <a:lstStyle/>
                    <a:p>
                      <a:r>
                        <a:rPr lang="zh-TW" altLang="en-US" sz="1600" dirty="0" smtClean="0">
                          <a:solidFill>
                            <a:schemeClr val="tx1"/>
                          </a:solidFill>
                          <a:latin typeface="微軟正黑體" pitchFamily="34" charset="-120"/>
                          <a:ea typeface="微軟正黑體" pitchFamily="34" charset="-120"/>
                        </a:rPr>
                        <a:t>包括會員大會與理事會兩種，會議召開方式、權責、委託代理方式及會議紀錄處理方式</a:t>
                      </a:r>
                      <a:endParaRPr lang="en-US" altLang="zh-TW" sz="1600" dirty="0" smtClean="0">
                        <a:solidFill>
                          <a:schemeClr val="tx1"/>
                        </a:solidFill>
                        <a:latin typeface="微軟正黑體" pitchFamily="34" charset="-120"/>
                        <a:ea typeface="微軟正黑體" pitchFamily="34" charset="-120"/>
                      </a:endParaRPr>
                    </a:p>
                  </a:txBody>
                  <a:tcPr/>
                </a:tc>
              </a:tr>
              <a:tr h="162664">
                <a:tc>
                  <a:txBody>
                    <a:bodyPr/>
                    <a:lstStyle/>
                    <a:p>
                      <a:pPr algn="ctr"/>
                      <a:r>
                        <a:rPr lang="zh-TW" altLang="en-US" sz="1600" dirty="0" smtClean="0">
                          <a:solidFill>
                            <a:schemeClr val="tx1"/>
                          </a:solidFill>
                          <a:latin typeface="微軟正黑體" pitchFamily="34" charset="-120"/>
                          <a:ea typeface="微軟正黑體" pitchFamily="34" charset="-120"/>
                        </a:rPr>
                        <a:t>第六章 </a:t>
                      </a:r>
                      <a:endParaRPr lang="zh-TW" altLang="en-US" sz="1600" dirty="0">
                        <a:solidFill>
                          <a:schemeClr val="tx1"/>
                        </a:solidFill>
                      </a:endParaRPr>
                    </a:p>
                  </a:txBody>
                  <a:tcPr anchor="ctr"/>
                </a:tc>
                <a:tc>
                  <a:txBody>
                    <a:bodyPr/>
                    <a:lstStyle/>
                    <a:p>
                      <a:pPr algn="ctr"/>
                      <a:r>
                        <a:rPr lang="zh-TW" altLang="en-US" sz="1600" dirty="0" smtClean="0">
                          <a:solidFill>
                            <a:schemeClr val="tx1"/>
                          </a:solidFill>
                          <a:latin typeface="微軟正黑體" pitchFamily="34" charset="-120"/>
                          <a:ea typeface="微軟正黑體" pitchFamily="34" charset="-120"/>
                        </a:rPr>
                        <a:t>資產與會計</a:t>
                      </a:r>
                      <a:endParaRPr lang="zh-TW" altLang="en-US" sz="1600" dirty="0">
                        <a:solidFill>
                          <a:schemeClr val="tx1"/>
                        </a:solidFill>
                      </a:endParaRPr>
                    </a:p>
                  </a:txBody>
                  <a:tcPr anchor="ctr"/>
                </a:tc>
                <a:tc>
                  <a:txBody>
                    <a:bodyPr/>
                    <a:lstStyle/>
                    <a:p>
                      <a:r>
                        <a:rPr lang="zh-TW" altLang="en-US" sz="1600" dirty="0" smtClean="0">
                          <a:solidFill>
                            <a:schemeClr val="tx1"/>
                          </a:solidFill>
                          <a:latin typeface="微軟正黑體" pitchFamily="34" charset="-120"/>
                          <a:ea typeface="微軟正黑體" pitchFamily="34" charset="-120"/>
                        </a:rPr>
                        <a:t>說明更新會之經費來源、會計處理程序、經費執行及審查等事項</a:t>
                      </a:r>
                      <a:endParaRPr lang="en-US" altLang="zh-TW" sz="1600" dirty="0" smtClean="0">
                        <a:solidFill>
                          <a:schemeClr val="tx1"/>
                        </a:solidFill>
                        <a:latin typeface="微軟正黑體" pitchFamily="34" charset="-120"/>
                        <a:ea typeface="微軟正黑體" pitchFamily="34" charset="-120"/>
                      </a:endParaRPr>
                    </a:p>
                  </a:txBody>
                  <a:tcPr/>
                </a:tc>
              </a:tr>
              <a:tr h="148560">
                <a:tc>
                  <a:txBody>
                    <a:bodyPr/>
                    <a:lstStyle/>
                    <a:p>
                      <a:pPr algn="ctr"/>
                      <a:r>
                        <a:rPr lang="zh-TW" altLang="en-US" sz="1600" dirty="0" smtClean="0">
                          <a:solidFill>
                            <a:schemeClr val="tx1"/>
                          </a:solidFill>
                          <a:latin typeface="微軟正黑體" pitchFamily="34" charset="-120"/>
                          <a:ea typeface="微軟正黑體" pitchFamily="34" charset="-120"/>
                        </a:rPr>
                        <a:t>第七章 </a:t>
                      </a:r>
                      <a:endParaRPr lang="zh-TW" altLang="en-US" sz="1600" dirty="0">
                        <a:solidFill>
                          <a:schemeClr val="tx1"/>
                        </a:solidFill>
                      </a:endParaRPr>
                    </a:p>
                  </a:txBody>
                  <a:tcPr anchor="ctr"/>
                </a:tc>
                <a:tc>
                  <a:txBody>
                    <a:bodyPr/>
                    <a:lstStyle/>
                    <a:p>
                      <a:pPr algn="ctr"/>
                      <a:r>
                        <a:rPr lang="zh-TW" altLang="en-US" sz="1600" dirty="0" smtClean="0">
                          <a:solidFill>
                            <a:schemeClr val="tx1"/>
                          </a:solidFill>
                          <a:latin typeface="微軟正黑體" pitchFamily="34" charset="-120"/>
                          <a:ea typeface="微軟正黑體" pitchFamily="34" charset="-120"/>
                        </a:rPr>
                        <a:t>解散</a:t>
                      </a:r>
                      <a:endParaRPr lang="zh-TW" altLang="en-US" sz="160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微軟正黑體" pitchFamily="34" charset="-120"/>
                          <a:ea typeface="微軟正黑體" pitchFamily="34" charset="-120"/>
                        </a:rPr>
                        <a:t>說明解散原因及清算工作程序</a:t>
                      </a:r>
                      <a:endParaRPr lang="en-US" altLang="zh-TW" sz="1600" dirty="0" smtClean="0">
                        <a:solidFill>
                          <a:schemeClr val="tx1"/>
                        </a:solidFill>
                        <a:latin typeface="微軟正黑體" pitchFamily="34" charset="-120"/>
                        <a:ea typeface="微軟正黑體" pitchFamily="34" charset="-120"/>
                      </a:endParaRPr>
                    </a:p>
                  </a:txBody>
                  <a:tcPr/>
                </a:tc>
              </a:tr>
              <a:tr h="170497">
                <a:tc>
                  <a:txBody>
                    <a:bodyPr/>
                    <a:lstStyle/>
                    <a:p>
                      <a:pPr algn="ctr"/>
                      <a:r>
                        <a:rPr lang="zh-TW" altLang="en-US" sz="1600" dirty="0" smtClean="0">
                          <a:solidFill>
                            <a:schemeClr val="tx1"/>
                          </a:solidFill>
                          <a:latin typeface="微軟正黑體" pitchFamily="34" charset="-120"/>
                          <a:ea typeface="微軟正黑體" pitchFamily="34" charset="-120"/>
                        </a:rPr>
                        <a:t>第八章</a:t>
                      </a:r>
                      <a:endParaRPr lang="zh-TW" altLang="en-US" sz="1600" dirty="0">
                        <a:solidFill>
                          <a:schemeClr val="tx1"/>
                        </a:solidFill>
                      </a:endParaRPr>
                    </a:p>
                  </a:txBody>
                  <a:tcPr anchor="ctr"/>
                </a:tc>
                <a:tc>
                  <a:txBody>
                    <a:bodyPr/>
                    <a:lstStyle/>
                    <a:p>
                      <a:pPr algn="ctr"/>
                      <a:r>
                        <a:rPr lang="zh-TW" altLang="en-US" sz="1600" dirty="0" smtClean="0">
                          <a:solidFill>
                            <a:schemeClr val="tx1"/>
                          </a:solidFill>
                          <a:latin typeface="微軟正黑體" pitchFamily="34" charset="-120"/>
                          <a:ea typeface="微軟正黑體" pitchFamily="34" charset="-120"/>
                        </a:rPr>
                        <a:t>附則</a:t>
                      </a:r>
                      <a:endParaRPr lang="zh-TW" altLang="en-US" sz="160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微軟正黑體" pitchFamily="34" charset="-120"/>
                          <a:ea typeface="微軟正黑體" pitchFamily="34" charset="-120"/>
                        </a:rPr>
                        <a:t>說明章程之位階效力</a:t>
                      </a:r>
                      <a:endParaRPr lang="en-US" altLang="zh-TW" sz="1600" dirty="0" smtClean="0">
                        <a:solidFill>
                          <a:schemeClr val="tx1"/>
                        </a:solidFill>
                        <a:latin typeface="微軟正黑體" pitchFamily="34" charset="-120"/>
                        <a:ea typeface="微軟正黑體" pitchFamily="34" charset="-120"/>
                      </a:endParaRPr>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41760" y="116632"/>
            <a:ext cx="5827236" cy="769441"/>
          </a:xfrm>
          <a:prstGeom prst="rect">
            <a:avLst/>
          </a:prstGeom>
        </p:spPr>
        <p:txBody>
          <a:bodyPr wrap="none">
            <a:spAutoFit/>
          </a:bodyPr>
          <a:lstStyle/>
          <a:p>
            <a:pPr algn="ctr" defTabSz="0">
              <a:spcBef>
                <a:spcPct val="0"/>
              </a:spcBef>
            </a:pPr>
            <a:r>
              <a:rPr kumimoji="1" lang="zh-TW" altLang="en-US" sz="4400" b="1" dirty="0" smtClean="0">
                <a:solidFill>
                  <a:srgbClr val="0000FF"/>
                </a:solidFill>
                <a:latin typeface="微軟正黑體" panose="020B0604030504040204" pitchFamily="34" charset="-120"/>
                <a:ea typeface="微軟正黑體" panose="020B0604030504040204" pitchFamily="34" charset="-120"/>
              </a:rPr>
              <a:t>核准更新會應檢附文件</a:t>
            </a:r>
          </a:p>
        </p:txBody>
      </p:sp>
      <p:sp>
        <p:nvSpPr>
          <p:cNvPr id="3" name="文字方塊 2"/>
          <p:cNvSpPr txBox="1"/>
          <p:nvPr/>
        </p:nvSpPr>
        <p:spPr>
          <a:xfrm>
            <a:off x="611560" y="980728"/>
            <a:ext cx="7704856" cy="830997"/>
          </a:xfrm>
          <a:prstGeom prst="rect">
            <a:avLst/>
          </a:prstGeom>
          <a:noFill/>
        </p:spPr>
        <p:txBody>
          <a:bodyPr wrap="square" rtlCol="0">
            <a:spAutoFit/>
          </a:bodyPr>
          <a:lstStyle/>
          <a:p>
            <a:pPr lvl="0"/>
            <a:r>
              <a:rPr lang="zh-TW" altLang="en-US" sz="2400" b="1" dirty="0" smtClean="0">
                <a:solidFill>
                  <a:schemeClr val="tx2"/>
                </a:solidFill>
                <a:latin typeface="微軟正黑體" pitchFamily="34" charset="-120"/>
                <a:ea typeface="微軟正黑體" pitchFamily="34" charset="-120"/>
              </a:rPr>
              <a:t>三、都市更新會會員名冊</a:t>
            </a:r>
            <a:endParaRPr lang="zh-TW" altLang="en-US" sz="2400" b="1" dirty="0" smtClean="0">
              <a:solidFill>
                <a:srgbClr val="1F497D"/>
              </a:solidFill>
              <a:latin typeface="微軟正黑體" pitchFamily="34" charset="-120"/>
              <a:ea typeface="微軟正黑體" pitchFamily="34" charset="-120"/>
            </a:endParaRPr>
          </a:p>
          <a:p>
            <a:endParaRPr lang="zh-TW" altLang="en-US" sz="2400" b="1" dirty="0">
              <a:solidFill>
                <a:schemeClr val="tx2"/>
              </a:solidFill>
              <a:latin typeface="微軟正黑體" pitchFamily="34" charset="-120"/>
              <a:ea typeface="微軟正黑體" pitchFamily="34" charset="-120"/>
            </a:endParaRPr>
          </a:p>
        </p:txBody>
      </p:sp>
      <p:sp>
        <p:nvSpPr>
          <p:cNvPr id="5" name="文字方塊 4"/>
          <p:cNvSpPr txBox="1"/>
          <p:nvPr/>
        </p:nvSpPr>
        <p:spPr>
          <a:xfrm>
            <a:off x="683568" y="1556792"/>
            <a:ext cx="7848876" cy="369332"/>
          </a:xfrm>
          <a:prstGeom prst="rect">
            <a:avLst/>
          </a:prstGeom>
          <a:solidFill>
            <a:schemeClr val="accent3">
              <a:lumMod val="40000"/>
              <a:lumOff val="60000"/>
            </a:schemeClr>
          </a:solidFill>
          <a:ln>
            <a:noFill/>
          </a:ln>
        </p:spPr>
        <p:txBody>
          <a:bodyPr wrap="square" rtlCol="0">
            <a:spAutoFit/>
          </a:bodyPr>
          <a:lstStyle/>
          <a:p>
            <a:pPr algn="ctr"/>
            <a:r>
              <a:rPr lang="zh-TW" altLang="en-US" dirty="0" smtClean="0">
                <a:latin typeface="微軟正黑體" pitchFamily="34" charset="-120"/>
                <a:ea typeface="微軟正黑體" pitchFamily="34" charset="-120"/>
              </a:rPr>
              <a:t>都市更新會會員名冊</a:t>
            </a:r>
            <a:endParaRPr lang="zh-TW" altLang="en-US" dirty="0">
              <a:latin typeface="微軟正黑體" pitchFamily="34" charset="-120"/>
              <a:ea typeface="微軟正黑體"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xmlns="" val="2363945520"/>
              </p:ext>
            </p:extLst>
          </p:nvPr>
        </p:nvGraphicFramePr>
        <p:xfrm>
          <a:off x="683568" y="1988840"/>
          <a:ext cx="7848876" cy="3677920"/>
        </p:xfrm>
        <a:graphic>
          <a:graphicData uri="http://schemas.openxmlformats.org/drawingml/2006/table">
            <a:tbl>
              <a:tblPr firstRow="1" bandRow="1">
                <a:tableStyleId>{5C22544A-7EE6-4342-B048-85BDC9FD1C3A}</a:tableStyleId>
              </a:tblPr>
              <a:tblGrid>
                <a:gridCol w="576064"/>
                <a:gridCol w="1080122"/>
                <a:gridCol w="1440158"/>
                <a:gridCol w="1584176"/>
                <a:gridCol w="2232248"/>
                <a:gridCol w="936108"/>
              </a:tblGrid>
              <a:tr h="370840">
                <a:tc>
                  <a:txBody>
                    <a:bodyPr/>
                    <a:lstStyle/>
                    <a:p>
                      <a:pPr algn="ctr"/>
                      <a:r>
                        <a:rPr lang="zh-TW" altLang="en-US" sz="1400" b="0" dirty="0" smtClean="0">
                          <a:solidFill>
                            <a:schemeClr val="tx1"/>
                          </a:solidFill>
                          <a:latin typeface="微軟正黑體" pitchFamily="34" charset="-120"/>
                          <a:ea typeface="微軟正黑體" pitchFamily="34" charset="-120"/>
                        </a:rPr>
                        <a:t>編號</a:t>
                      </a:r>
                      <a:endParaRPr lang="zh-TW" altLang="en-US" sz="1400" b="0" dirty="0">
                        <a:solidFill>
                          <a:schemeClr val="tx1"/>
                        </a:solidFill>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b="0" dirty="0" smtClean="0">
                          <a:solidFill>
                            <a:schemeClr val="tx1"/>
                          </a:solidFill>
                          <a:latin typeface="微軟正黑體" pitchFamily="34" charset="-120"/>
                          <a:ea typeface="微軟正黑體" pitchFamily="34" charset="-120"/>
                        </a:rPr>
                        <a:t>姓名</a:t>
                      </a:r>
                      <a:endParaRPr lang="zh-TW" altLang="en-US" sz="1400" b="0" dirty="0">
                        <a:solidFill>
                          <a:schemeClr val="tx1"/>
                        </a:solidFill>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b="0" dirty="0" smtClean="0">
                          <a:solidFill>
                            <a:schemeClr val="tx1"/>
                          </a:solidFill>
                          <a:latin typeface="微軟正黑體" pitchFamily="34" charset="-120"/>
                          <a:ea typeface="微軟正黑體" pitchFamily="34" charset="-120"/>
                        </a:rPr>
                        <a:t>身分證字號</a:t>
                      </a:r>
                      <a:endParaRPr lang="zh-TW" altLang="en-US" sz="1400" b="0" dirty="0">
                        <a:solidFill>
                          <a:schemeClr val="tx1"/>
                        </a:solidFill>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b="0" dirty="0" smtClean="0">
                          <a:solidFill>
                            <a:schemeClr val="tx1"/>
                          </a:solidFill>
                          <a:latin typeface="微軟正黑體" pitchFamily="34" charset="-120"/>
                          <a:ea typeface="微軟正黑體" pitchFamily="34" charset="-120"/>
                        </a:rPr>
                        <a:t>持有土地</a:t>
                      </a:r>
                      <a:r>
                        <a:rPr lang="en-US" altLang="zh-TW" sz="1400" b="0" dirty="0" smtClean="0">
                          <a:solidFill>
                            <a:schemeClr val="tx1"/>
                          </a:solidFill>
                          <a:latin typeface="微軟正黑體" pitchFamily="34" charset="-120"/>
                          <a:ea typeface="微軟正黑體" pitchFamily="34" charset="-120"/>
                        </a:rPr>
                        <a:t>/</a:t>
                      </a:r>
                      <a:r>
                        <a:rPr lang="zh-TW" altLang="en-US" sz="1400" b="0" dirty="0" smtClean="0">
                          <a:solidFill>
                            <a:schemeClr val="tx1"/>
                          </a:solidFill>
                          <a:latin typeface="微軟正黑體" pitchFamily="34" charset="-120"/>
                          <a:ea typeface="微軟正黑體" pitchFamily="34" charset="-120"/>
                        </a:rPr>
                        <a:t>建物＊</a:t>
                      </a:r>
                      <a:endParaRPr lang="zh-TW" altLang="en-US" sz="1400" b="0" dirty="0">
                        <a:solidFill>
                          <a:schemeClr val="tx1"/>
                        </a:solidFill>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b="0" dirty="0" smtClean="0">
                          <a:solidFill>
                            <a:schemeClr val="tx1"/>
                          </a:solidFill>
                          <a:latin typeface="微軟正黑體" pitchFamily="34" charset="-120"/>
                          <a:ea typeface="微軟正黑體" pitchFamily="34" charset="-120"/>
                        </a:rPr>
                        <a:t>聯絡地址</a:t>
                      </a:r>
                      <a:endParaRPr lang="zh-TW" altLang="en-US" sz="1400" b="0" dirty="0">
                        <a:solidFill>
                          <a:schemeClr val="tx1"/>
                        </a:solidFill>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b="0" dirty="0" smtClean="0">
                          <a:solidFill>
                            <a:schemeClr val="tx1"/>
                          </a:solidFill>
                          <a:latin typeface="微軟正黑體" pitchFamily="34" charset="-120"/>
                          <a:ea typeface="微軟正黑體" pitchFamily="34" charset="-120"/>
                        </a:rPr>
                        <a:t>連絡電話</a:t>
                      </a:r>
                      <a:endParaRPr lang="zh-TW" altLang="en-US" sz="1400" b="0" dirty="0">
                        <a:solidFill>
                          <a:schemeClr val="tx1"/>
                        </a:solidFill>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3953">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2147">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0340">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8533">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文字方塊 6"/>
          <p:cNvSpPr txBox="1"/>
          <p:nvPr/>
        </p:nvSpPr>
        <p:spPr>
          <a:xfrm>
            <a:off x="683568" y="5729648"/>
            <a:ext cx="7848872" cy="338554"/>
          </a:xfrm>
          <a:prstGeom prst="rect">
            <a:avLst/>
          </a:prstGeom>
          <a:noFill/>
        </p:spPr>
        <p:txBody>
          <a:bodyPr wrap="square" rtlCol="0">
            <a:spAutoFit/>
          </a:bodyPr>
          <a:lstStyle/>
          <a:p>
            <a:r>
              <a:rPr lang="zh-TW" altLang="en-US" sz="1600" dirty="0" smtClean="0">
                <a:solidFill>
                  <a:srgbClr val="C00000"/>
                </a:solidFill>
                <a:latin typeface="微軟正黑體" pitchFamily="34" charset="-120"/>
                <a:ea typeface="微軟正黑體" pitchFamily="34" charset="-120"/>
              </a:rPr>
              <a:t>＊指土地或建物於登記簿上所載標示部資料，包括土地地段、小段、地號及建物建號</a:t>
            </a:r>
            <a:endParaRPr lang="zh-TW" altLang="en-US" sz="1600" dirty="0">
              <a:solidFill>
                <a:srgbClr val="C00000"/>
              </a:solidFill>
              <a:latin typeface="微軟正黑體" pitchFamily="34" charset="-120"/>
              <a:ea typeface="微軟正黑體" pitchFamily="34" charset="-12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41760" y="116632"/>
            <a:ext cx="5827236" cy="769441"/>
          </a:xfrm>
          <a:prstGeom prst="rect">
            <a:avLst/>
          </a:prstGeom>
        </p:spPr>
        <p:txBody>
          <a:bodyPr wrap="none">
            <a:spAutoFit/>
          </a:bodyPr>
          <a:lstStyle/>
          <a:p>
            <a:pPr algn="ctr" defTabSz="0">
              <a:spcBef>
                <a:spcPct val="0"/>
              </a:spcBef>
            </a:pPr>
            <a:r>
              <a:rPr kumimoji="1" lang="zh-TW" altLang="en-US" sz="4400" b="1" dirty="0" smtClean="0">
                <a:solidFill>
                  <a:srgbClr val="0000FF"/>
                </a:solidFill>
                <a:latin typeface="微軟正黑體" panose="020B0604030504040204" pitchFamily="34" charset="-120"/>
                <a:ea typeface="微軟正黑體" panose="020B0604030504040204" pitchFamily="34" charset="-120"/>
              </a:rPr>
              <a:t>核准更新會應檢附文件</a:t>
            </a:r>
          </a:p>
        </p:txBody>
      </p:sp>
      <p:sp>
        <p:nvSpPr>
          <p:cNvPr id="3" name="文字方塊 2"/>
          <p:cNvSpPr txBox="1"/>
          <p:nvPr/>
        </p:nvSpPr>
        <p:spPr>
          <a:xfrm>
            <a:off x="611560" y="980728"/>
            <a:ext cx="7704856" cy="830997"/>
          </a:xfrm>
          <a:prstGeom prst="rect">
            <a:avLst/>
          </a:prstGeom>
          <a:noFill/>
        </p:spPr>
        <p:txBody>
          <a:bodyPr wrap="square" rtlCol="0">
            <a:spAutoFit/>
          </a:bodyPr>
          <a:lstStyle/>
          <a:p>
            <a:pPr lvl="0"/>
            <a:r>
              <a:rPr lang="zh-TW" altLang="en-US" sz="2400" b="1" dirty="0" smtClean="0">
                <a:solidFill>
                  <a:schemeClr val="tx2"/>
                </a:solidFill>
                <a:latin typeface="微軟正黑體" pitchFamily="34" charset="-120"/>
                <a:ea typeface="微軟正黑體" pitchFamily="34" charset="-120"/>
              </a:rPr>
              <a:t>四、理事、監事名冊</a:t>
            </a:r>
            <a:endParaRPr lang="zh-TW" altLang="en-US" sz="2400" b="1" dirty="0" smtClean="0">
              <a:solidFill>
                <a:srgbClr val="1F497D"/>
              </a:solidFill>
              <a:latin typeface="微軟正黑體" pitchFamily="34" charset="-120"/>
              <a:ea typeface="微軟正黑體" pitchFamily="34" charset="-120"/>
            </a:endParaRPr>
          </a:p>
          <a:p>
            <a:endParaRPr lang="zh-TW" altLang="en-US" sz="2400" b="1" dirty="0">
              <a:solidFill>
                <a:schemeClr val="tx2"/>
              </a:solidFill>
              <a:latin typeface="微軟正黑體" pitchFamily="34" charset="-120"/>
              <a:ea typeface="微軟正黑體" pitchFamily="34" charset="-120"/>
            </a:endParaRPr>
          </a:p>
        </p:txBody>
      </p:sp>
      <p:sp>
        <p:nvSpPr>
          <p:cNvPr id="5" name="文字方塊 4"/>
          <p:cNvSpPr txBox="1"/>
          <p:nvPr/>
        </p:nvSpPr>
        <p:spPr>
          <a:xfrm>
            <a:off x="624032" y="1537048"/>
            <a:ext cx="7908407" cy="369332"/>
          </a:xfrm>
          <a:prstGeom prst="rect">
            <a:avLst/>
          </a:prstGeom>
          <a:solidFill>
            <a:schemeClr val="accent3">
              <a:lumMod val="40000"/>
              <a:lumOff val="60000"/>
            </a:schemeClr>
          </a:solidFill>
          <a:ln>
            <a:noFill/>
          </a:ln>
        </p:spPr>
        <p:txBody>
          <a:bodyPr wrap="square" rtlCol="0">
            <a:spAutoFit/>
          </a:bodyPr>
          <a:lstStyle/>
          <a:p>
            <a:pPr algn="ctr"/>
            <a:r>
              <a:rPr lang="zh-TW" altLang="en-US" dirty="0" smtClean="0">
                <a:latin typeface="微軟正黑體" pitchFamily="34" charset="-120"/>
                <a:ea typeface="微軟正黑體" pitchFamily="34" charset="-120"/>
              </a:rPr>
              <a:t>都市更新會理、監事名冊</a:t>
            </a:r>
            <a:endParaRPr lang="zh-TW" altLang="en-US" dirty="0">
              <a:latin typeface="微軟正黑體" pitchFamily="34" charset="-120"/>
              <a:ea typeface="微軟正黑體"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xmlns="" val="1593219854"/>
              </p:ext>
            </p:extLst>
          </p:nvPr>
        </p:nvGraphicFramePr>
        <p:xfrm>
          <a:off x="683568" y="1988840"/>
          <a:ext cx="7848870" cy="3960440"/>
        </p:xfrm>
        <a:graphic>
          <a:graphicData uri="http://schemas.openxmlformats.org/drawingml/2006/table">
            <a:tbl>
              <a:tblPr firstRow="1" bandRow="1">
                <a:tableStyleId>{5C22544A-7EE6-4342-B048-85BDC9FD1C3A}</a:tableStyleId>
              </a:tblPr>
              <a:tblGrid>
                <a:gridCol w="1152128"/>
                <a:gridCol w="1165157"/>
                <a:gridCol w="1643155"/>
                <a:gridCol w="2736304"/>
                <a:gridCol w="1152126"/>
              </a:tblGrid>
              <a:tr h="3695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0" dirty="0" smtClean="0">
                          <a:solidFill>
                            <a:schemeClr val="tx1"/>
                          </a:solidFill>
                          <a:latin typeface="微軟正黑體" pitchFamily="34" charset="-120"/>
                          <a:ea typeface="微軟正黑體" pitchFamily="34" charset="-120"/>
                        </a:rPr>
                        <a:t>職稱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b="0" dirty="0" smtClean="0">
                          <a:solidFill>
                            <a:schemeClr val="tx1"/>
                          </a:solidFill>
                          <a:latin typeface="微軟正黑體" pitchFamily="34" charset="-120"/>
                          <a:ea typeface="微軟正黑體" pitchFamily="34" charset="-120"/>
                        </a:rPr>
                        <a:t>姓名</a:t>
                      </a:r>
                      <a:endParaRPr lang="zh-TW" altLang="en-US" sz="1400" b="0" dirty="0">
                        <a:solidFill>
                          <a:schemeClr val="tx1"/>
                        </a:solidFill>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b="0" dirty="0" smtClean="0">
                          <a:solidFill>
                            <a:schemeClr val="tx1"/>
                          </a:solidFill>
                          <a:latin typeface="微軟正黑體" pitchFamily="34" charset="-120"/>
                          <a:ea typeface="微軟正黑體" pitchFamily="34" charset="-120"/>
                        </a:rPr>
                        <a:t>身分證字號</a:t>
                      </a:r>
                      <a:endParaRPr lang="zh-TW" altLang="en-US" sz="1400" b="0" dirty="0">
                        <a:solidFill>
                          <a:schemeClr val="tx1"/>
                        </a:solidFill>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b="0" dirty="0" smtClean="0">
                          <a:solidFill>
                            <a:schemeClr val="tx1"/>
                          </a:solidFill>
                          <a:latin typeface="微軟正黑體" pitchFamily="34" charset="-120"/>
                          <a:ea typeface="微軟正黑體" pitchFamily="34" charset="-120"/>
                        </a:rPr>
                        <a:t>聯絡地址</a:t>
                      </a:r>
                      <a:endParaRPr lang="zh-TW" altLang="en-US" sz="1400" b="0" dirty="0">
                        <a:solidFill>
                          <a:schemeClr val="tx1"/>
                        </a:solidFill>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b="0" dirty="0" smtClean="0">
                          <a:solidFill>
                            <a:schemeClr val="tx1"/>
                          </a:solidFill>
                          <a:latin typeface="微軟正黑體" pitchFamily="34" charset="-120"/>
                          <a:ea typeface="微軟正黑體" pitchFamily="34" charset="-120"/>
                        </a:rPr>
                        <a:t>聯絡電話</a:t>
                      </a:r>
                      <a:endParaRPr lang="zh-TW" altLang="en-US" sz="1400" b="0" dirty="0">
                        <a:solidFill>
                          <a:schemeClr val="tx1"/>
                        </a:solidFill>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3471">
                <a:tc>
                  <a:txBody>
                    <a:bodyPr/>
                    <a:lstStyle/>
                    <a:p>
                      <a:pPr algn="ctr"/>
                      <a:r>
                        <a:rPr lang="zh-TW" altLang="en-US" sz="1400" dirty="0" smtClean="0">
                          <a:latin typeface="微軟正黑體" pitchFamily="34" charset="-120"/>
                          <a:ea typeface="微軟正黑體" pitchFamily="34" charset="-120"/>
                        </a:rPr>
                        <a:t>理事長</a:t>
                      </a:r>
                      <a:endParaRPr lang="zh-TW" altLang="en-US" sz="1400" dirty="0">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9630">
                <a:tc>
                  <a:txBody>
                    <a:bodyPr/>
                    <a:lstStyle/>
                    <a:p>
                      <a:pPr algn="ctr"/>
                      <a:r>
                        <a:rPr lang="zh-TW" altLang="en-US" sz="1400" dirty="0" smtClean="0">
                          <a:latin typeface="微軟正黑體" pitchFamily="34" charset="-120"/>
                          <a:ea typeface="微軟正黑體" pitchFamily="34" charset="-120"/>
                        </a:rPr>
                        <a:t>常務理事</a:t>
                      </a:r>
                      <a:endParaRPr lang="zh-TW" altLang="en-US" sz="1400" dirty="0">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9630">
                <a:tc>
                  <a:txBody>
                    <a:bodyPr/>
                    <a:lstStyle/>
                    <a:p>
                      <a:pPr algn="ctr"/>
                      <a:r>
                        <a:rPr lang="zh-TW" altLang="en-US" sz="1400" dirty="0" smtClean="0">
                          <a:latin typeface="微軟正黑體" pitchFamily="34" charset="-120"/>
                          <a:ea typeface="微軟正黑體" pitchFamily="34" charset="-120"/>
                        </a:rPr>
                        <a:t>理事</a:t>
                      </a:r>
                      <a:endParaRPr lang="zh-TW" altLang="en-US" sz="1400" dirty="0">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9630">
                <a:tc>
                  <a:txBody>
                    <a:bodyPr/>
                    <a:lstStyle/>
                    <a:p>
                      <a:pPr algn="ctr"/>
                      <a:r>
                        <a:rPr lang="zh-TW" altLang="en-US" sz="1400" dirty="0" smtClean="0">
                          <a:latin typeface="微軟正黑體" pitchFamily="34" charset="-120"/>
                          <a:ea typeface="微軟正黑體" pitchFamily="34" charset="-120"/>
                        </a:rPr>
                        <a:t>理事</a:t>
                      </a:r>
                      <a:endParaRPr lang="zh-TW" altLang="en-US" sz="1400" dirty="0">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9630">
                <a:tc>
                  <a:txBody>
                    <a:bodyPr/>
                    <a:lstStyle/>
                    <a:p>
                      <a:pPr algn="ctr"/>
                      <a:r>
                        <a:rPr lang="zh-TW" altLang="en-US" sz="1400" dirty="0" smtClean="0">
                          <a:latin typeface="微軟正黑體" pitchFamily="34" charset="-120"/>
                          <a:ea typeface="微軟正黑體" pitchFamily="34" charset="-120"/>
                        </a:rPr>
                        <a:t>理事</a:t>
                      </a:r>
                      <a:endParaRPr lang="zh-TW" altLang="en-US" sz="1400" dirty="0">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9630">
                <a:tc>
                  <a:txBody>
                    <a:bodyPr/>
                    <a:lstStyle/>
                    <a:p>
                      <a:pPr algn="ctr"/>
                      <a:r>
                        <a:rPr lang="zh-TW" altLang="en-US" sz="1400" dirty="0" smtClean="0">
                          <a:latin typeface="微軟正黑體" pitchFamily="34" charset="-120"/>
                          <a:ea typeface="微軟正黑體" pitchFamily="34" charset="-120"/>
                        </a:rPr>
                        <a:t>候補理事</a:t>
                      </a:r>
                      <a:endParaRPr lang="zh-TW" altLang="en-US" sz="1400" dirty="0">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9630">
                <a:tc>
                  <a:txBody>
                    <a:bodyPr/>
                    <a:lstStyle/>
                    <a:p>
                      <a:pPr algn="ctr"/>
                      <a:r>
                        <a:rPr lang="zh-TW" altLang="en-US" sz="1400" dirty="0" smtClean="0">
                          <a:latin typeface="微軟正黑體" pitchFamily="34" charset="-120"/>
                          <a:ea typeface="微軟正黑體" pitchFamily="34" charset="-120"/>
                        </a:rPr>
                        <a:t>後補理事</a:t>
                      </a:r>
                      <a:endParaRPr lang="zh-TW" altLang="en-US" sz="1400" dirty="0">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9630">
                <a:tc>
                  <a:txBody>
                    <a:bodyPr/>
                    <a:lstStyle/>
                    <a:p>
                      <a:pPr algn="ctr"/>
                      <a:r>
                        <a:rPr lang="zh-TW" altLang="en-US" sz="1400" dirty="0" smtClean="0">
                          <a:latin typeface="微軟正黑體" pitchFamily="34" charset="-120"/>
                          <a:ea typeface="微軟正黑體" pitchFamily="34" charset="-120"/>
                        </a:rPr>
                        <a:t>監事</a:t>
                      </a:r>
                      <a:endParaRPr lang="zh-TW" altLang="en-US" sz="1400" dirty="0">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41760" y="116632"/>
            <a:ext cx="5827236" cy="769441"/>
          </a:xfrm>
          <a:prstGeom prst="rect">
            <a:avLst/>
          </a:prstGeom>
        </p:spPr>
        <p:txBody>
          <a:bodyPr wrap="none">
            <a:spAutoFit/>
          </a:bodyPr>
          <a:lstStyle/>
          <a:p>
            <a:pPr algn="ctr" defTabSz="0">
              <a:spcBef>
                <a:spcPct val="0"/>
              </a:spcBef>
            </a:pPr>
            <a:r>
              <a:rPr kumimoji="1" lang="zh-TW" altLang="en-US" sz="4400" b="1" dirty="0" smtClean="0">
                <a:solidFill>
                  <a:srgbClr val="0000FF"/>
                </a:solidFill>
                <a:latin typeface="微軟正黑體" panose="020B0604030504040204" pitchFamily="34" charset="-120"/>
                <a:ea typeface="微軟正黑體" panose="020B0604030504040204" pitchFamily="34" charset="-120"/>
              </a:rPr>
              <a:t>核准更新會應檢附文件</a:t>
            </a:r>
          </a:p>
        </p:txBody>
      </p:sp>
      <p:sp>
        <p:nvSpPr>
          <p:cNvPr id="3" name="文字方塊 2"/>
          <p:cNvSpPr txBox="1"/>
          <p:nvPr/>
        </p:nvSpPr>
        <p:spPr>
          <a:xfrm>
            <a:off x="611560" y="980728"/>
            <a:ext cx="7704856" cy="830997"/>
          </a:xfrm>
          <a:prstGeom prst="rect">
            <a:avLst/>
          </a:prstGeom>
          <a:noFill/>
        </p:spPr>
        <p:txBody>
          <a:bodyPr wrap="square" rtlCol="0">
            <a:spAutoFit/>
          </a:bodyPr>
          <a:lstStyle/>
          <a:p>
            <a:pPr lvl="0"/>
            <a:r>
              <a:rPr lang="zh-TW" altLang="en-US" sz="2400" b="1" dirty="0" smtClean="0">
                <a:solidFill>
                  <a:schemeClr val="tx2"/>
                </a:solidFill>
                <a:latin typeface="微軟正黑體" pitchFamily="34" charset="-120"/>
                <a:ea typeface="微軟正黑體" pitchFamily="34" charset="-120"/>
              </a:rPr>
              <a:t>五、圖記印模</a:t>
            </a:r>
            <a:endParaRPr lang="zh-TW" altLang="en-US" sz="2400" b="1" dirty="0" smtClean="0">
              <a:solidFill>
                <a:srgbClr val="1F497D"/>
              </a:solidFill>
              <a:latin typeface="微軟正黑體" pitchFamily="34" charset="-120"/>
              <a:ea typeface="微軟正黑體" pitchFamily="34" charset="-120"/>
            </a:endParaRPr>
          </a:p>
          <a:p>
            <a:endParaRPr lang="zh-TW" altLang="en-US" sz="2400" b="1" dirty="0">
              <a:solidFill>
                <a:schemeClr val="tx2"/>
              </a:solidFill>
              <a:latin typeface="微軟正黑體" pitchFamily="34" charset="-120"/>
              <a:ea typeface="微軟正黑體" pitchFamily="34" charset="-120"/>
            </a:endParaRPr>
          </a:p>
        </p:txBody>
      </p:sp>
      <p:sp>
        <p:nvSpPr>
          <p:cNvPr id="5" name="文字方塊 4"/>
          <p:cNvSpPr txBox="1"/>
          <p:nvPr/>
        </p:nvSpPr>
        <p:spPr>
          <a:xfrm>
            <a:off x="1187624" y="1566955"/>
            <a:ext cx="5904656" cy="369332"/>
          </a:xfrm>
          <a:prstGeom prst="rect">
            <a:avLst/>
          </a:prstGeom>
          <a:solidFill>
            <a:schemeClr val="accent3">
              <a:lumMod val="40000"/>
              <a:lumOff val="60000"/>
            </a:schemeClr>
          </a:solidFill>
        </p:spPr>
        <p:txBody>
          <a:bodyPr wrap="square" rtlCol="0">
            <a:spAutoFit/>
          </a:bodyPr>
          <a:lstStyle/>
          <a:p>
            <a:pPr algn="ctr"/>
            <a:r>
              <a:rPr lang="zh-TW" altLang="en-US" dirty="0" smtClean="0">
                <a:latin typeface="微軟正黑體" pitchFamily="34" charset="-120"/>
                <a:ea typeface="微軟正黑體" pitchFamily="34" charset="-120"/>
              </a:rPr>
              <a:t>都市更新會印鑑證明書</a:t>
            </a:r>
            <a:endParaRPr lang="zh-TW" altLang="en-US" dirty="0">
              <a:latin typeface="微軟正黑體" pitchFamily="34" charset="-120"/>
              <a:ea typeface="微軟正黑體"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xmlns="" val="3675441275"/>
              </p:ext>
            </p:extLst>
          </p:nvPr>
        </p:nvGraphicFramePr>
        <p:xfrm>
          <a:off x="1187624" y="2060848"/>
          <a:ext cx="5904656" cy="3443260"/>
        </p:xfrm>
        <a:graphic>
          <a:graphicData uri="http://schemas.openxmlformats.org/drawingml/2006/table">
            <a:tbl>
              <a:tblPr firstRow="1" bandRow="1">
                <a:tableStyleId>{5C22544A-7EE6-4342-B048-85BDC9FD1C3A}</a:tableStyleId>
              </a:tblPr>
              <a:tblGrid>
                <a:gridCol w="336392"/>
                <a:gridCol w="2399912"/>
                <a:gridCol w="360040"/>
                <a:gridCol w="2808312"/>
              </a:tblGrid>
              <a:tr h="297033">
                <a:tc gridSpan="2">
                  <a:txBody>
                    <a:bodyPr/>
                    <a:lstStyle/>
                    <a:p>
                      <a:pPr algn="ctr"/>
                      <a:r>
                        <a:rPr lang="zh-TW" altLang="en-US" sz="1400" b="0" dirty="0" smtClean="0">
                          <a:solidFill>
                            <a:schemeClr val="tx1"/>
                          </a:solidFill>
                          <a:latin typeface="微軟正黑體" pitchFamily="34" charset="-120"/>
                          <a:ea typeface="微軟正黑體" pitchFamily="34" charset="-120"/>
                        </a:rPr>
                        <a:t>都市更新會名稱</a:t>
                      </a:r>
                      <a:endParaRPr lang="zh-TW" altLang="en-US" sz="1400" b="0" dirty="0">
                        <a:solidFill>
                          <a:schemeClr val="tx1"/>
                        </a:solidFill>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sz="1400" dirty="0">
                        <a:solidFill>
                          <a:schemeClr val="tx1"/>
                        </a:solidFill>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7033">
                <a:tc gridSpan="2">
                  <a:txBody>
                    <a:bodyPr/>
                    <a:lstStyle/>
                    <a:p>
                      <a:pPr algn="ctr"/>
                      <a:r>
                        <a:rPr lang="zh-TW" altLang="en-US" sz="1400" dirty="0" smtClean="0">
                          <a:latin typeface="微軟正黑體" pitchFamily="34" charset="-120"/>
                          <a:ea typeface="微軟正黑體" pitchFamily="34" charset="-120"/>
                        </a:rPr>
                        <a:t>辦公地點</a:t>
                      </a:r>
                      <a:endParaRPr lang="zh-TW" altLang="en-US" sz="1400" dirty="0">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7033">
                <a:tc gridSpan="2">
                  <a:txBody>
                    <a:bodyPr/>
                    <a:lstStyle/>
                    <a:p>
                      <a:pPr algn="ctr"/>
                      <a:r>
                        <a:rPr lang="zh-TW" altLang="en-US" sz="1400" dirty="0" smtClean="0">
                          <a:latin typeface="微軟正黑體" pitchFamily="34" charset="-120"/>
                          <a:ea typeface="微軟正黑體" pitchFamily="34" charset="-120"/>
                        </a:rPr>
                        <a:t>設立許可機關及年月日</a:t>
                      </a:r>
                      <a:endParaRPr lang="zh-TW" altLang="en-US" sz="1400" dirty="0">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7033">
                <a:tc gridSpan="2">
                  <a:txBody>
                    <a:bodyPr/>
                    <a:lstStyle/>
                    <a:p>
                      <a:pPr algn="ctr"/>
                      <a:r>
                        <a:rPr lang="zh-TW" altLang="en-US" sz="1400" dirty="0" smtClean="0">
                          <a:latin typeface="微軟正黑體" pitchFamily="34" charset="-120"/>
                          <a:ea typeface="微軟正黑體" pitchFamily="34" charset="-120"/>
                        </a:rPr>
                        <a:t>理事長姓名</a:t>
                      </a:r>
                      <a:endParaRPr lang="zh-TW" altLang="en-US" sz="1400" dirty="0">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80220">
                <a:tc>
                  <a:txBody>
                    <a:bodyPr/>
                    <a:lstStyle/>
                    <a:p>
                      <a:r>
                        <a:rPr lang="zh-TW" altLang="en-US" sz="1400" dirty="0" smtClean="0">
                          <a:latin typeface="微軟正黑體" pitchFamily="34" charset="-120"/>
                          <a:ea typeface="微軟正黑體" pitchFamily="34" charset="-120"/>
                        </a:rPr>
                        <a:t>都</a:t>
                      </a:r>
                      <a:endParaRPr lang="en-US" altLang="zh-TW" sz="1400" dirty="0" smtClean="0">
                        <a:latin typeface="微軟正黑體" pitchFamily="34" charset="-120"/>
                        <a:ea typeface="微軟正黑體" pitchFamily="34" charset="-120"/>
                      </a:endParaRPr>
                    </a:p>
                    <a:p>
                      <a:pPr algn="ctr"/>
                      <a:r>
                        <a:rPr lang="zh-TW" altLang="en-US" sz="1400" dirty="0" smtClean="0">
                          <a:latin typeface="微軟正黑體" pitchFamily="34" charset="-120"/>
                          <a:ea typeface="微軟正黑體" pitchFamily="34" charset="-120"/>
                        </a:rPr>
                        <a:t>市</a:t>
                      </a:r>
                      <a:endParaRPr lang="en-US" altLang="zh-TW" sz="1400" dirty="0" smtClean="0">
                        <a:latin typeface="微軟正黑體" pitchFamily="34" charset="-120"/>
                        <a:ea typeface="微軟正黑體" pitchFamily="34" charset="-120"/>
                      </a:endParaRPr>
                    </a:p>
                    <a:p>
                      <a:r>
                        <a:rPr lang="zh-TW" altLang="en-US" sz="1400" dirty="0" smtClean="0">
                          <a:latin typeface="微軟正黑體" pitchFamily="34" charset="-120"/>
                          <a:ea typeface="微軟正黑體" pitchFamily="34" charset="-120"/>
                        </a:rPr>
                        <a:t>更</a:t>
                      </a:r>
                      <a:endParaRPr lang="en-US" altLang="zh-TW" sz="1400" dirty="0" smtClean="0">
                        <a:latin typeface="微軟正黑體" pitchFamily="34" charset="-120"/>
                        <a:ea typeface="微軟正黑體" pitchFamily="34" charset="-120"/>
                      </a:endParaRPr>
                    </a:p>
                    <a:p>
                      <a:pPr algn="ctr"/>
                      <a:r>
                        <a:rPr lang="zh-TW" altLang="en-US" sz="1400" dirty="0" smtClean="0">
                          <a:latin typeface="微軟正黑體" pitchFamily="34" charset="-120"/>
                          <a:ea typeface="微軟正黑體" pitchFamily="34" charset="-120"/>
                        </a:rPr>
                        <a:t>新</a:t>
                      </a:r>
                      <a:endParaRPr lang="en-US" altLang="zh-TW" sz="1400" dirty="0" smtClean="0">
                        <a:latin typeface="微軟正黑體" pitchFamily="34" charset="-120"/>
                        <a:ea typeface="微軟正黑體" pitchFamily="34" charset="-120"/>
                      </a:endParaRPr>
                    </a:p>
                    <a:p>
                      <a:r>
                        <a:rPr lang="zh-TW" altLang="en-US" sz="1400" dirty="0" smtClean="0">
                          <a:latin typeface="微軟正黑體" pitchFamily="34" charset="-120"/>
                          <a:ea typeface="微軟正黑體" pitchFamily="34" charset="-120"/>
                        </a:rPr>
                        <a:t>會</a:t>
                      </a:r>
                      <a:endParaRPr lang="en-US" altLang="zh-TW" sz="1400" dirty="0" smtClean="0">
                        <a:latin typeface="微軟正黑體" pitchFamily="34" charset="-120"/>
                        <a:ea typeface="微軟正黑體" pitchFamily="34" charset="-120"/>
                      </a:endParaRPr>
                    </a:p>
                    <a:p>
                      <a:r>
                        <a:rPr lang="zh-TW" altLang="en-US" sz="1400" dirty="0" smtClean="0">
                          <a:latin typeface="微軟正黑體" pitchFamily="34" charset="-120"/>
                          <a:ea typeface="微軟正黑體" pitchFamily="34" charset="-120"/>
                        </a:rPr>
                        <a:t>印</a:t>
                      </a:r>
                      <a:endParaRPr lang="en-US" altLang="zh-TW" sz="1400" dirty="0" smtClean="0">
                        <a:latin typeface="微軟正黑體" pitchFamily="34" charset="-120"/>
                        <a:ea typeface="微軟正黑體" pitchFamily="34" charset="-120"/>
                      </a:endParaRPr>
                    </a:p>
                    <a:p>
                      <a:r>
                        <a:rPr lang="zh-TW" altLang="en-US" sz="1400" dirty="0" smtClean="0">
                          <a:latin typeface="微軟正黑體" pitchFamily="34" charset="-120"/>
                          <a:ea typeface="微軟正黑體" pitchFamily="34" charset="-120"/>
                        </a:rPr>
                        <a:t>鑑</a:t>
                      </a:r>
                      <a:endParaRPr lang="en-US" altLang="zh-TW" sz="1400" dirty="0" smtClean="0">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TW" sz="1400" dirty="0" smtClean="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zh-TW" altLang="en-US" sz="1400" kern="1200" dirty="0" smtClean="0">
                          <a:solidFill>
                            <a:schemeClr val="dk1"/>
                          </a:solidFill>
                          <a:latin typeface="微軟正黑體" pitchFamily="34" charset="-120"/>
                          <a:ea typeface="微軟正黑體" pitchFamily="34" charset="-120"/>
                          <a:cs typeface="+mn-cs"/>
                        </a:rPr>
                        <a:t>理</a:t>
                      </a:r>
                      <a:endParaRPr lang="en-US" altLang="zh-TW" sz="1400" kern="1200" dirty="0" smtClean="0">
                        <a:solidFill>
                          <a:schemeClr val="dk1"/>
                        </a:solidFill>
                        <a:latin typeface="微軟正黑體" pitchFamily="34" charset="-120"/>
                        <a:ea typeface="微軟正黑體" pitchFamily="34" charset="-120"/>
                        <a:cs typeface="+mn-cs"/>
                      </a:endParaRPr>
                    </a:p>
                    <a:p>
                      <a:pPr marL="0" algn="ctr" defTabSz="914400" rtl="0" eaLnBrk="1" latinLnBrk="0" hangingPunct="1"/>
                      <a:r>
                        <a:rPr lang="zh-TW" altLang="en-US" sz="1400" kern="1200" dirty="0" smtClean="0">
                          <a:solidFill>
                            <a:schemeClr val="dk1"/>
                          </a:solidFill>
                          <a:latin typeface="微軟正黑體" pitchFamily="34" charset="-120"/>
                          <a:ea typeface="微軟正黑體" pitchFamily="34" charset="-120"/>
                          <a:cs typeface="+mn-cs"/>
                        </a:rPr>
                        <a:t>事</a:t>
                      </a:r>
                      <a:endParaRPr lang="en-US" altLang="zh-TW" sz="1400" kern="1200" dirty="0" smtClean="0">
                        <a:solidFill>
                          <a:schemeClr val="dk1"/>
                        </a:solidFill>
                        <a:latin typeface="微軟正黑體" pitchFamily="34" charset="-120"/>
                        <a:ea typeface="微軟正黑體" pitchFamily="34" charset="-120"/>
                        <a:cs typeface="+mn-cs"/>
                      </a:endParaRPr>
                    </a:p>
                    <a:p>
                      <a:pPr marL="0" algn="l" defTabSz="914400" rtl="0" eaLnBrk="1" latinLnBrk="0" hangingPunct="1"/>
                      <a:r>
                        <a:rPr lang="zh-TW" altLang="en-US" sz="1400" kern="1200" dirty="0" smtClean="0">
                          <a:solidFill>
                            <a:schemeClr val="dk1"/>
                          </a:solidFill>
                          <a:latin typeface="微軟正黑體" pitchFamily="34" charset="-120"/>
                          <a:ea typeface="微軟正黑體" pitchFamily="34" charset="-120"/>
                          <a:cs typeface="+mn-cs"/>
                        </a:rPr>
                        <a:t>長</a:t>
                      </a:r>
                      <a:endParaRPr lang="en-US" altLang="zh-TW" sz="1400" kern="1200" dirty="0" smtClean="0">
                        <a:solidFill>
                          <a:schemeClr val="dk1"/>
                        </a:solidFill>
                        <a:latin typeface="微軟正黑體" pitchFamily="34" charset="-120"/>
                        <a:ea typeface="微軟正黑體" pitchFamily="34" charset="-120"/>
                        <a:cs typeface="+mn-cs"/>
                      </a:endParaRPr>
                    </a:p>
                    <a:p>
                      <a:pPr marL="0" algn="l" defTabSz="914400" rtl="0" eaLnBrk="1" latinLnBrk="0" hangingPunct="1"/>
                      <a:r>
                        <a:rPr lang="zh-TW" altLang="en-US" sz="1400" kern="1200" dirty="0" smtClean="0">
                          <a:solidFill>
                            <a:schemeClr val="dk1"/>
                          </a:solidFill>
                          <a:latin typeface="微軟正黑體" pitchFamily="34" charset="-120"/>
                          <a:ea typeface="微軟正黑體" pitchFamily="34" charset="-120"/>
                          <a:cs typeface="+mn-cs"/>
                        </a:rPr>
                        <a:t>印</a:t>
                      </a:r>
                      <a:endParaRPr lang="en-US" altLang="zh-TW" sz="1400" kern="1200" dirty="0" smtClean="0">
                        <a:solidFill>
                          <a:schemeClr val="dk1"/>
                        </a:solidFill>
                        <a:latin typeface="微軟正黑體" pitchFamily="34" charset="-120"/>
                        <a:ea typeface="微軟正黑體" pitchFamily="34" charset="-120"/>
                        <a:cs typeface="+mn-cs"/>
                      </a:endParaRPr>
                    </a:p>
                    <a:p>
                      <a:pPr marL="0" algn="l" defTabSz="914400" rtl="0" eaLnBrk="1" latinLnBrk="0" hangingPunct="1"/>
                      <a:r>
                        <a:rPr lang="zh-TW" altLang="en-US" sz="1400" kern="1200" dirty="0" smtClean="0">
                          <a:solidFill>
                            <a:schemeClr val="dk1"/>
                          </a:solidFill>
                          <a:latin typeface="微軟正黑體" pitchFamily="34" charset="-120"/>
                          <a:ea typeface="微軟正黑體" pitchFamily="34" charset="-120"/>
                          <a:cs typeface="+mn-cs"/>
                        </a:rPr>
                        <a:t>鑑</a:t>
                      </a:r>
                      <a:endParaRPr lang="en-US" altLang="zh-TW" sz="1400" kern="1200" dirty="0" smtClean="0">
                        <a:solidFill>
                          <a:schemeClr val="dk1"/>
                        </a:solidFill>
                        <a:latin typeface="微軟正黑體" pitchFamily="34" charset="-120"/>
                        <a:ea typeface="微軟正黑體" pitchFamily="34" charset="-120"/>
                        <a:cs typeface="+mn-cs"/>
                      </a:endParaRPr>
                    </a:p>
                    <a:p>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997" name="Text Box 125"/>
          <p:cNvSpPr txBox="1">
            <a:spLocks noChangeArrowheads="1"/>
          </p:cNvSpPr>
          <p:nvPr/>
        </p:nvSpPr>
        <p:spPr bwMode="auto">
          <a:xfrm>
            <a:off x="250825" y="1557338"/>
            <a:ext cx="8497639" cy="394017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spcBef>
                <a:spcPct val="50000"/>
              </a:spcBef>
              <a:defRPr/>
            </a:pPr>
            <a:r>
              <a:rPr lang="zh-TW" altLang="en-US" sz="2800" b="1" dirty="0">
                <a:latin typeface="微軟正黑體" panose="020B0604030504040204" pitchFamily="34" charset="-120"/>
                <a:ea typeface="微軟正黑體" panose="020B0604030504040204" pitchFamily="34" charset="-120"/>
              </a:rPr>
              <a:t>中央優惠補助</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重建</a:t>
            </a:r>
            <a:endParaRPr lang="en-US" altLang="zh-TW" sz="2800" b="1" dirty="0">
              <a:latin typeface="微軟正黑體" panose="020B0604030504040204" pitchFamily="34" charset="-120"/>
              <a:ea typeface="微軟正黑體" panose="020B0604030504040204" pitchFamily="34" charset="-120"/>
            </a:endParaRPr>
          </a:p>
          <a:p>
            <a:pPr>
              <a:spcBef>
                <a:spcPct val="50000"/>
              </a:spcBef>
              <a:defRPr/>
            </a:pPr>
            <a:r>
              <a:rPr lang="zh-TW" altLang="en-US" sz="2000" b="1" dirty="0">
                <a:latin typeface="微軟正黑體" panose="020B0604030504040204" pitchFamily="34" charset="-120"/>
                <a:ea typeface="微軟正黑體" panose="020B0604030504040204" pitchFamily="34" charset="-120"/>
              </a:rPr>
              <a:t>◎ </a:t>
            </a:r>
            <a:r>
              <a:rPr lang="zh-TW" altLang="en-US" sz="2400" b="1" dirty="0">
                <a:latin typeface="微軟正黑體" panose="020B0604030504040204" pitchFamily="34" charset="-120"/>
                <a:ea typeface="微軟正黑體" panose="020B0604030504040204" pitchFamily="34" charset="-120"/>
              </a:rPr>
              <a:t>法令</a:t>
            </a:r>
            <a:r>
              <a:rPr lang="zh-TW" altLang="en-US" sz="2400" b="1" dirty="0" smtClean="0">
                <a:latin typeface="微軟正黑體" panose="020B0604030504040204" pitchFamily="34" charset="-120"/>
                <a:ea typeface="微軟正黑體" panose="020B0604030504040204" pitchFamily="34" charset="-120"/>
              </a:rPr>
              <a:t>依據</a:t>
            </a:r>
            <a:r>
              <a:rPr lang="zh-TW" altLang="en-US" sz="2400" b="1" dirty="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中央都市更新基金補助辦理自行實施更新辦法」</a:t>
            </a:r>
            <a:endParaRPr lang="en-US" altLang="zh-TW" sz="2400" b="1" dirty="0">
              <a:latin typeface="微軟正黑體" panose="020B0604030504040204" pitchFamily="34" charset="-120"/>
              <a:ea typeface="微軟正黑體" panose="020B0604030504040204" pitchFamily="34" charset="-120"/>
            </a:endParaRPr>
          </a:p>
          <a:p>
            <a:pPr>
              <a:spcBef>
                <a:spcPct val="50000"/>
              </a:spcBef>
              <a:defRPr/>
            </a:pPr>
            <a:r>
              <a:rPr lang="zh-TW" altLang="en-US" sz="2000" b="1" dirty="0">
                <a:latin typeface="微軟正黑體" panose="020B0604030504040204" pitchFamily="34" charset="-120"/>
                <a:ea typeface="微軟正黑體" panose="020B0604030504040204" pitchFamily="34" charset="-120"/>
              </a:rPr>
              <a:t>◎申請</a:t>
            </a:r>
            <a:r>
              <a:rPr lang="zh-TW" altLang="en-US" sz="2000" b="1" dirty="0" smtClean="0">
                <a:latin typeface="微軟正黑體" panose="020B0604030504040204" pitchFamily="34" charset="-120"/>
                <a:ea typeface="微軟正黑體" panose="020B0604030504040204" pitchFamily="34" charset="-120"/>
              </a:rPr>
              <a:t>窗口</a:t>
            </a:r>
            <a:r>
              <a:rPr lang="zh-TW" altLang="en-US" sz="2000" b="1" dirty="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直轄市</a:t>
            </a:r>
            <a:r>
              <a:rPr lang="zh-TW" altLang="en-US" sz="2000" b="1" dirty="0">
                <a:latin typeface="微軟正黑體" panose="020B0604030504040204" pitchFamily="34" charset="-120"/>
                <a:ea typeface="微軟正黑體" panose="020B0604030504040204" pitchFamily="34" charset="-120"/>
              </a:rPr>
              <a:t>、縣</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市</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主管機關</a:t>
            </a:r>
            <a:endParaRPr lang="en-US" altLang="zh-TW" sz="2000" b="1" dirty="0">
              <a:latin typeface="微軟正黑體" panose="020B0604030504040204" pitchFamily="34" charset="-120"/>
              <a:ea typeface="微軟正黑體" panose="020B0604030504040204" pitchFamily="34" charset="-120"/>
            </a:endParaRPr>
          </a:p>
          <a:p>
            <a:pPr>
              <a:spcBef>
                <a:spcPct val="50000"/>
              </a:spcBef>
              <a:defRPr/>
            </a:pPr>
            <a:r>
              <a:rPr lang="zh-TW" altLang="en-US" sz="2000" b="1" dirty="0">
                <a:latin typeface="微軟正黑體" panose="020B0604030504040204" pitchFamily="34" charset="-120"/>
                <a:ea typeface="微軟正黑體" panose="020B0604030504040204" pitchFamily="34" charset="-120"/>
              </a:rPr>
              <a:t>◎申請補助</a:t>
            </a:r>
            <a:r>
              <a:rPr lang="zh-TW" altLang="en-US" sz="2000" b="1" dirty="0" smtClean="0">
                <a:latin typeface="微軟正黑體" panose="020B0604030504040204" pitchFamily="34" charset="-120"/>
                <a:ea typeface="微軟正黑體" panose="020B0604030504040204" pitchFamily="34" charset="-120"/>
              </a:rPr>
              <a:t>對象</a:t>
            </a:r>
            <a:r>
              <a:rPr lang="zh-TW" altLang="en-US" sz="2000" b="1" dirty="0">
                <a:latin typeface="微軟正黑體" panose="020B0604030504040204" pitchFamily="34" charset="-120"/>
                <a:ea typeface="微軟正黑體" panose="020B0604030504040204" pitchFamily="34" charset="-120"/>
              </a:rPr>
              <a:t>：</a:t>
            </a:r>
            <a:endParaRPr lang="en-US" altLang="zh-TW" sz="2000" b="1" dirty="0">
              <a:latin typeface="微軟正黑體" panose="020B0604030504040204" pitchFamily="34" charset="-120"/>
              <a:ea typeface="微軟正黑體" panose="020B0604030504040204" pitchFamily="34" charset="-120"/>
            </a:endParaRPr>
          </a:p>
          <a:p>
            <a:pPr>
              <a:defRPr/>
            </a:pPr>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）依都市更新條例第</a:t>
            </a:r>
            <a:r>
              <a:rPr lang="en-US" altLang="zh-TW" sz="2000" dirty="0">
                <a:latin typeface="微軟正黑體" panose="020B0604030504040204" pitchFamily="34" charset="-120"/>
                <a:ea typeface="微軟正黑體" panose="020B0604030504040204" pitchFamily="34" charset="-120"/>
              </a:rPr>
              <a:t>15</a:t>
            </a:r>
            <a:r>
              <a:rPr lang="zh-TW" altLang="en-US" sz="2000" dirty="0">
                <a:latin typeface="微軟正黑體" panose="020B0604030504040204" pitchFamily="34" charset="-120"/>
                <a:ea typeface="微軟正黑體" panose="020B0604030504040204" pitchFamily="34" charset="-120"/>
              </a:rPr>
              <a:t>條規定核准立案之更新團體。</a:t>
            </a:r>
          </a:p>
          <a:p>
            <a:pPr>
              <a:defRPr/>
            </a:pPr>
            <a:r>
              <a:rPr lang="en-US" altLang="zh-TW" sz="2000" dirty="0">
                <a:latin typeface="微軟正黑體" panose="020B0604030504040204" pitchFamily="34" charset="-120"/>
                <a:ea typeface="微軟正黑體" panose="020B0604030504040204" pitchFamily="34" charset="-120"/>
              </a:rPr>
              <a:t>             </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2</a:t>
            </a:r>
            <a:r>
              <a:rPr lang="zh-TW" altLang="en-US" sz="2000" dirty="0">
                <a:latin typeface="微軟正黑體" panose="020B0604030504040204" pitchFamily="34" charset="-120"/>
                <a:ea typeface="微軟正黑體" panose="020B0604030504040204" pitchFamily="34" charset="-120"/>
              </a:rPr>
              <a:t>）直轄市</a:t>
            </a:r>
            <a:r>
              <a:rPr lang="zh-TW" altLang="en-US" sz="2000" dirty="0" smtClean="0">
                <a:latin typeface="微軟正黑體" panose="020B0604030504040204" pitchFamily="34" charset="-120"/>
                <a:ea typeface="微軟正黑體" panose="020B0604030504040204" pitchFamily="34" charset="-120"/>
              </a:rPr>
              <a:t>、縣</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市</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主管機關。</a:t>
            </a:r>
            <a:endParaRPr lang="en-US" altLang="zh-TW" sz="2000" b="1" dirty="0">
              <a:latin typeface="微軟正黑體" panose="020B0604030504040204" pitchFamily="34" charset="-120"/>
              <a:ea typeface="微軟正黑體" panose="020B0604030504040204" pitchFamily="34" charset="-120"/>
            </a:endParaRPr>
          </a:p>
          <a:p>
            <a:pPr>
              <a:spcBef>
                <a:spcPct val="50000"/>
              </a:spcBef>
              <a:defRPr/>
            </a:pPr>
            <a:r>
              <a:rPr lang="zh-TW" altLang="en-US" sz="2000" b="1" dirty="0">
                <a:latin typeface="微軟正黑體" panose="020B0604030504040204" pitchFamily="34" charset="-120"/>
                <a:ea typeface="微軟正黑體" panose="020B0604030504040204" pitchFamily="34" charset="-120"/>
              </a:rPr>
              <a:t>◎申請補助範圍：</a:t>
            </a:r>
            <a:r>
              <a:rPr lang="zh-TW" altLang="en-US" sz="2000" dirty="0">
                <a:latin typeface="微軟正黑體" panose="020B0604030504040204" pitchFamily="34" charset="-120"/>
                <a:ea typeface="微軟正黑體" panose="020B0604030504040204" pitchFamily="34" charset="-120"/>
              </a:rPr>
              <a:t>以重建方式實施者，補助擬定都市更新事業計畫有關費用。</a:t>
            </a:r>
          </a:p>
          <a:p>
            <a:pPr>
              <a:defRPr/>
            </a:pPr>
            <a:r>
              <a:rPr lang="en-US" altLang="zh-TW" sz="2000" dirty="0">
                <a:latin typeface="微軟正黑體" panose="020B0604030504040204" pitchFamily="34" charset="-120"/>
                <a:ea typeface="微軟正黑體" panose="020B0604030504040204" pitchFamily="34" charset="-120"/>
              </a:rPr>
              <a:t>	</a:t>
            </a:r>
            <a:endParaRPr lang="en-US" altLang="zh-TW" sz="2400" b="1" dirty="0">
              <a:latin typeface="微軟正黑體" panose="020B0604030504040204" pitchFamily="34" charset="-120"/>
              <a:ea typeface="微軟正黑體" panose="020B0604030504040204" pitchFamily="34" charset="-120"/>
            </a:endParaRPr>
          </a:p>
          <a:p>
            <a:pPr>
              <a:spcBef>
                <a:spcPct val="50000"/>
              </a:spcBef>
              <a:defRPr/>
            </a:pPr>
            <a:endParaRPr lang="en-US" altLang="zh-TW" sz="2400" b="1" dirty="0">
              <a:latin typeface="微軟正黑體" panose="020B0604030504040204" pitchFamily="34" charset="-120"/>
              <a:ea typeface="微軟正黑體" panose="020B0604030504040204" pitchFamily="34" charset="-120"/>
            </a:endParaRPr>
          </a:p>
        </p:txBody>
      </p:sp>
      <p:sp>
        <p:nvSpPr>
          <p:cNvPr id="67588" name="矩形 90"/>
          <p:cNvSpPr>
            <a:spLocks noChangeArrowheads="1"/>
          </p:cNvSpPr>
          <p:nvPr/>
        </p:nvSpPr>
        <p:spPr bwMode="auto">
          <a:xfrm>
            <a:off x="143321" y="309573"/>
            <a:ext cx="8893175" cy="538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rtlCol="0" anchor="ctr">
            <a:spAutoFit/>
          </a:bodyPr>
          <a:lstStyle/>
          <a:p>
            <a:pPr algn="ctr" defTabSz="0">
              <a:spcBef>
                <a:spcPct val="0"/>
              </a:spcBef>
            </a:pPr>
            <a:r>
              <a:rPr kumimoji="1" lang="zh-TW" altLang="en-US" sz="3500" b="1" dirty="0">
                <a:solidFill>
                  <a:srgbClr val="0000FF"/>
                </a:solidFill>
                <a:latin typeface="微軟正黑體" panose="020B0604030504040204" pitchFamily="34" charset="-120"/>
                <a:ea typeface="微軟正黑體" panose="020B0604030504040204" pitchFamily="34" charset="-120"/>
              </a:rPr>
              <a:t>中央都市更新基金補助辦理自行實施更新辦法</a:t>
            </a:r>
          </a:p>
        </p:txBody>
      </p:sp>
    </p:spTree>
    <p:extLst>
      <p:ext uri="{BB962C8B-B14F-4D97-AF65-F5344CB8AC3E}">
        <p14:creationId xmlns:p14="http://schemas.microsoft.com/office/powerpoint/2010/main" xmlns="" val="1286097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997" name="Text Box 125"/>
          <p:cNvSpPr txBox="1">
            <a:spLocks noChangeArrowheads="1"/>
          </p:cNvSpPr>
          <p:nvPr/>
        </p:nvSpPr>
        <p:spPr bwMode="auto">
          <a:xfrm>
            <a:off x="250825" y="1052736"/>
            <a:ext cx="8496300" cy="227754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zh-TW" altLang="en-US" sz="2800" b="1" dirty="0">
                <a:latin typeface="微軟正黑體" panose="020B0604030504040204" pitchFamily="34" charset="-120"/>
                <a:ea typeface="微軟正黑體" panose="020B0604030504040204" pitchFamily="34" charset="-120"/>
              </a:rPr>
              <a:t> 中央優惠補助</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重建</a:t>
            </a:r>
            <a:endParaRPr lang="en-US" altLang="zh-TW" sz="2800" b="1" dirty="0">
              <a:latin typeface="微軟正黑體" panose="020B0604030504040204" pitchFamily="34" charset="-120"/>
              <a:ea typeface="微軟正黑體" panose="020B0604030504040204" pitchFamily="34" charset="-120"/>
            </a:endParaRPr>
          </a:p>
          <a:p>
            <a:pPr>
              <a:spcBef>
                <a:spcPct val="50000"/>
              </a:spcBef>
              <a:defRPr/>
            </a:pPr>
            <a:r>
              <a:rPr lang="zh-TW" altLang="en-US" sz="2000" b="1" dirty="0">
                <a:latin typeface="微軟正黑體" panose="020B0604030504040204" pitchFamily="34" charset="-120"/>
                <a:ea typeface="微軟正黑體" panose="020B0604030504040204" pitchFamily="34" charset="-120"/>
              </a:rPr>
              <a:t>◎優先補助</a:t>
            </a:r>
            <a:r>
              <a:rPr lang="zh-TW" altLang="en-US" sz="2000" b="1" dirty="0" smtClean="0">
                <a:latin typeface="微軟正黑體" panose="020B0604030504040204" pitchFamily="34" charset="-120"/>
                <a:ea typeface="微軟正黑體" panose="020B0604030504040204" pitchFamily="34" charset="-120"/>
              </a:rPr>
              <a:t>原則</a:t>
            </a:r>
            <a:r>
              <a:rPr lang="zh-TW" altLang="en-US" sz="2000" b="1" dirty="0">
                <a:latin typeface="微軟正黑體" panose="020B0604030504040204" pitchFamily="34" charset="-120"/>
                <a:ea typeface="微軟正黑體" panose="020B0604030504040204" pitchFamily="34" charset="-120"/>
              </a:rPr>
              <a:t>：</a:t>
            </a:r>
            <a:endParaRPr lang="en-US" altLang="zh-TW" sz="2000" b="1" dirty="0">
              <a:latin typeface="微軟正黑體" panose="020B0604030504040204" pitchFamily="34" charset="-120"/>
              <a:ea typeface="微軟正黑體" panose="020B0604030504040204" pitchFamily="34" charset="-120"/>
            </a:endParaRPr>
          </a:p>
          <a:p>
            <a:pPr>
              <a:defRPr/>
            </a:pPr>
            <a:r>
              <a:rPr lang="zh-TW" altLang="en-US"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）自籌款比例較高者。        （</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）權利複雜程度較高者。</a:t>
            </a:r>
          </a:p>
          <a:p>
            <a:pPr>
              <a:defRPr/>
            </a:pPr>
            <a:r>
              <a:rPr lang="en-US" altLang="zh-TW"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）住宅使用比例較高者。   </a:t>
            </a:r>
            <a:r>
              <a:rPr lang="zh-TW" altLang="en-US" dirty="0" smtClean="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）建築物使用年限較久者。</a:t>
            </a:r>
          </a:p>
          <a:p>
            <a:pPr>
              <a:defRPr/>
            </a:pP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）實施規模較大者</a:t>
            </a:r>
            <a:r>
              <a:rPr lang="zh-TW" altLang="en-US" dirty="0" smtClean="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6</a:t>
            </a:r>
            <a:r>
              <a:rPr lang="zh-TW" altLang="en-US" dirty="0">
                <a:latin typeface="微軟正黑體" panose="020B0604030504040204" pitchFamily="34" charset="-120"/>
                <a:ea typeface="微軟正黑體" panose="020B0604030504040204" pitchFamily="34" charset="-120"/>
              </a:rPr>
              <a:t>）位於重點再發展地區者。</a:t>
            </a:r>
            <a:endParaRPr lang="en-US" altLang="zh-TW" b="1" dirty="0">
              <a:latin typeface="微軟正黑體" panose="020B0604030504040204" pitchFamily="34" charset="-120"/>
              <a:ea typeface="微軟正黑體" panose="020B0604030504040204" pitchFamily="34" charset="-120"/>
            </a:endParaRPr>
          </a:p>
          <a:p>
            <a:pPr>
              <a:spcBef>
                <a:spcPct val="50000"/>
              </a:spcBef>
              <a:defRPr/>
            </a:pPr>
            <a:r>
              <a:rPr lang="zh-TW" altLang="en-US" sz="2000" b="1" dirty="0">
                <a:latin typeface="微軟正黑體" panose="020B0604030504040204" pitchFamily="34" charset="-120"/>
                <a:ea typeface="微軟正黑體" panose="020B0604030504040204" pitchFamily="34" charset="-120"/>
              </a:rPr>
              <a:t>◎補助類型及補助</a:t>
            </a:r>
            <a:r>
              <a:rPr lang="zh-TW" altLang="en-US" sz="2000" b="1" dirty="0" smtClean="0">
                <a:latin typeface="微軟正黑體" panose="020B0604030504040204" pitchFamily="34" charset="-120"/>
                <a:ea typeface="微軟正黑體" panose="020B0604030504040204" pitchFamily="34" charset="-120"/>
              </a:rPr>
              <a:t>額度：</a:t>
            </a:r>
            <a:endParaRPr lang="en-US" altLang="zh-TW" sz="2400" b="1" dirty="0">
              <a:latin typeface="微軟正黑體" panose="020B0604030504040204" pitchFamily="34" charset="-120"/>
              <a:ea typeface="微軟正黑體" panose="020B0604030504040204" pitchFamily="34" charset="-120"/>
            </a:endParaRPr>
          </a:p>
        </p:txBody>
      </p:sp>
      <p:sp>
        <p:nvSpPr>
          <p:cNvPr id="88" name="流程圖: 替代處理程序 87"/>
          <p:cNvSpPr/>
          <p:nvPr/>
        </p:nvSpPr>
        <p:spPr>
          <a:xfrm>
            <a:off x="206674" y="3284984"/>
            <a:ext cx="4509342" cy="2736304"/>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nSpc>
                <a:spcPct val="150000"/>
              </a:lnSpc>
              <a:defRPr/>
            </a:pPr>
            <a:r>
              <a:rPr lang="en-US" altLang="zh-TW" b="1" dirty="0" smtClean="0">
                <a:solidFill>
                  <a:srgbClr val="0000FF"/>
                </a:solidFill>
                <a:latin typeface="微軟正黑體" panose="020B0604030504040204" pitchFamily="34" charset="-120"/>
                <a:ea typeface="微軟正黑體" panose="020B0604030504040204" pitchFamily="34" charset="-120"/>
              </a:rPr>
              <a:t>(</a:t>
            </a:r>
            <a:r>
              <a:rPr lang="zh-TW" altLang="en-US" b="1" dirty="0">
                <a:solidFill>
                  <a:srgbClr val="0000FF"/>
                </a:solidFill>
                <a:latin typeface="微軟正黑體" panose="020B0604030504040204" pitchFamily="34" charset="-120"/>
                <a:ea typeface="微軟正黑體" panose="020B0604030504040204" pitchFamily="34" charset="-120"/>
              </a:rPr>
              <a:t>一</a:t>
            </a:r>
            <a:r>
              <a:rPr lang="en-US" altLang="zh-TW" b="1" dirty="0">
                <a:solidFill>
                  <a:srgbClr val="0000FF"/>
                </a:solidFill>
                <a:latin typeface="微軟正黑體" panose="020B0604030504040204" pitchFamily="34" charset="-120"/>
                <a:ea typeface="微軟正黑體" panose="020B0604030504040204" pitchFamily="34" charset="-120"/>
              </a:rPr>
              <a:t>)</a:t>
            </a:r>
            <a:r>
              <a:rPr lang="zh-TW" altLang="en-US" b="1" dirty="0">
                <a:solidFill>
                  <a:srgbClr val="0000FF"/>
                </a:solidFill>
                <a:latin typeface="微軟正黑體" panose="020B0604030504040204" pitchFamily="34" charset="-120"/>
                <a:ea typeface="微軟正黑體" panose="020B0604030504040204" pitchFamily="34" charset="-120"/>
              </a:rPr>
              <a:t>以重建方式實施者補助</a:t>
            </a:r>
            <a:r>
              <a:rPr lang="zh-TW" altLang="en-US" b="1" dirty="0" smtClean="0">
                <a:solidFill>
                  <a:srgbClr val="0000FF"/>
                </a:solidFill>
                <a:latin typeface="微軟正黑體" panose="020B0604030504040204" pitchFamily="34" charset="-120"/>
                <a:ea typeface="微軟正黑體" panose="020B0604030504040204" pitchFamily="34" charset="-120"/>
              </a:rPr>
              <a:t>上限</a:t>
            </a:r>
            <a:r>
              <a:rPr lang="en-US" altLang="zh-TW" b="1" dirty="0" smtClean="0">
                <a:solidFill>
                  <a:srgbClr val="0000FF"/>
                </a:solidFill>
                <a:latin typeface="微軟正黑體" panose="020B0604030504040204" pitchFamily="34" charset="-120"/>
                <a:ea typeface="微軟正黑體" panose="020B0604030504040204" pitchFamily="34" charset="-120"/>
              </a:rPr>
              <a:t>500</a:t>
            </a:r>
            <a:r>
              <a:rPr lang="zh-TW" altLang="en-US" b="1" dirty="0" smtClean="0">
                <a:solidFill>
                  <a:srgbClr val="0000FF"/>
                </a:solidFill>
                <a:latin typeface="微軟正黑體" panose="020B0604030504040204" pitchFamily="34" charset="-120"/>
                <a:ea typeface="微軟正黑體" panose="020B0604030504040204" pitchFamily="34" charset="-120"/>
              </a:rPr>
              <a:t>萬元</a:t>
            </a:r>
            <a:endParaRPr lang="en-US" altLang="zh-TW" b="1" dirty="0">
              <a:solidFill>
                <a:srgbClr val="0000FF"/>
              </a:solidFill>
              <a:latin typeface="微軟正黑體" panose="020B0604030504040204" pitchFamily="34" charset="-120"/>
              <a:ea typeface="微軟正黑體" panose="020B0604030504040204" pitchFamily="34" charset="-120"/>
            </a:endParaRPr>
          </a:p>
          <a:p>
            <a:pPr>
              <a:lnSpc>
                <a:spcPct val="150000"/>
              </a:lnSpc>
              <a:defRPr/>
            </a:pPr>
            <a:r>
              <a:rPr lang="en-US" altLang="zh-TW" sz="1600" b="1" dirty="0" smtClean="0">
                <a:latin typeface="微軟正黑體" panose="020B0604030504040204" pitchFamily="34" charset="-120"/>
                <a:ea typeface="微軟正黑體" panose="020B0604030504040204" pitchFamily="34" charset="-120"/>
              </a:rPr>
              <a:t>1</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人數未</a:t>
            </a:r>
            <a:r>
              <a:rPr lang="zh-TW" altLang="en-US" sz="1600" b="1" dirty="0" smtClean="0">
                <a:latin typeface="微軟正黑體" panose="020B0604030504040204" pitchFamily="34" charset="-120"/>
                <a:ea typeface="微軟正黑體" panose="020B0604030504040204" pitchFamily="34" charset="-120"/>
              </a:rPr>
              <a:t>達</a:t>
            </a:r>
            <a:r>
              <a:rPr lang="en-US" altLang="zh-TW" sz="1600" b="1" dirty="0" smtClean="0">
                <a:latin typeface="微軟正黑體" panose="020B0604030504040204" pitchFamily="34" charset="-120"/>
                <a:ea typeface="微軟正黑體" panose="020B0604030504040204" pitchFamily="34" charset="-120"/>
              </a:rPr>
              <a:t>50</a:t>
            </a:r>
            <a:r>
              <a:rPr lang="zh-TW" altLang="en-US" sz="1600" b="1" dirty="0" smtClean="0">
                <a:latin typeface="微軟正黑體" panose="020B0604030504040204" pitchFamily="34" charset="-120"/>
                <a:ea typeface="微軟正黑體" panose="020B0604030504040204" pitchFamily="34" charset="-120"/>
              </a:rPr>
              <a:t>人</a:t>
            </a:r>
            <a:r>
              <a:rPr lang="zh-TW" altLang="en-US" sz="1600" b="1" dirty="0">
                <a:latin typeface="微軟正黑體" panose="020B0604030504040204" pitchFamily="34" charset="-120"/>
                <a:ea typeface="微軟正黑體" panose="020B0604030504040204" pitchFamily="34" charset="-120"/>
              </a:rPr>
              <a:t>者</a:t>
            </a:r>
            <a:r>
              <a:rPr lang="zh-TW" altLang="en-US" sz="1600" b="1" dirty="0" smtClean="0">
                <a:latin typeface="微軟正黑體" panose="020B0604030504040204" pitchFamily="34" charset="-120"/>
                <a:ea typeface="微軟正黑體" panose="020B0604030504040204" pitchFamily="34" charset="-120"/>
              </a:rPr>
              <a:t>（</a:t>
            </a:r>
            <a:r>
              <a:rPr lang="en-US" altLang="zh-TW" sz="1600" b="1" dirty="0" smtClean="0">
                <a:latin typeface="微軟正黑體" panose="020B0604030504040204" pitchFamily="34" charset="-120"/>
                <a:ea typeface="微軟正黑體" panose="020B0604030504040204" pitchFamily="34" charset="-120"/>
              </a:rPr>
              <a:t>150</a:t>
            </a:r>
            <a:r>
              <a:rPr lang="zh-TW" altLang="en-US" sz="1600" b="1" dirty="0" smtClean="0">
                <a:latin typeface="微軟正黑體" panose="020B0604030504040204" pitchFamily="34" charset="-120"/>
                <a:ea typeface="微軟正黑體" panose="020B0604030504040204" pitchFamily="34" charset="-120"/>
              </a:rPr>
              <a:t>萬元以下）</a:t>
            </a:r>
            <a:endParaRPr lang="en-US" altLang="zh-TW" sz="1600" b="1" dirty="0" smtClean="0">
              <a:latin typeface="微軟正黑體" panose="020B0604030504040204" pitchFamily="34" charset="-120"/>
              <a:ea typeface="微軟正黑體" panose="020B0604030504040204" pitchFamily="34" charset="-120"/>
            </a:endParaRPr>
          </a:p>
          <a:p>
            <a:pPr>
              <a:lnSpc>
                <a:spcPct val="150000"/>
              </a:lnSpc>
              <a:defRPr/>
            </a:pPr>
            <a:r>
              <a:rPr lang="en-US" altLang="zh-TW" sz="1600" b="1" dirty="0" smtClean="0">
                <a:latin typeface="微軟正黑體" panose="020B0604030504040204" pitchFamily="34" charset="-120"/>
                <a:ea typeface="微軟正黑體" panose="020B0604030504040204" pitchFamily="34" charset="-120"/>
              </a:rPr>
              <a:t>2</a:t>
            </a:r>
            <a:r>
              <a:rPr lang="en-US" altLang="zh-TW" sz="1600" b="1" dirty="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人數</a:t>
            </a:r>
            <a:r>
              <a:rPr lang="en-US" altLang="zh-TW" sz="1600" b="1" dirty="0" smtClean="0">
                <a:latin typeface="微軟正黑體" panose="020B0604030504040204" pitchFamily="34" charset="-120"/>
                <a:ea typeface="微軟正黑體" panose="020B0604030504040204" pitchFamily="34" charset="-120"/>
              </a:rPr>
              <a:t>50</a:t>
            </a:r>
            <a:r>
              <a:rPr lang="zh-TW" altLang="en-US" sz="1600" b="1" dirty="0" smtClean="0">
                <a:latin typeface="微軟正黑體" panose="020B0604030504040204" pitchFamily="34" charset="-120"/>
                <a:ea typeface="微軟正黑體" panose="020B0604030504040204" pitchFamily="34" charset="-120"/>
              </a:rPr>
              <a:t>人以上</a:t>
            </a:r>
            <a:r>
              <a:rPr lang="zh-TW" altLang="en-US" sz="1600" b="1" dirty="0">
                <a:latin typeface="微軟正黑體" panose="020B0604030504040204" pitchFamily="34" charset="-120"/>
                <a:ea typeface="微軟正黑體" panose="020B0604030504040204" pitchFamily="34" charset="-120"/>
              </a:rPr>
              <a:t>，未</a:t>
            </a:r>
            <a:r>
              <a:rPr lang="zh-TW" altLang="en-US" sz="1600" b="1" dirty="0" smtClean="0">
                <a:latin typeface="微軟正黑體" panose="020B0604030504040204" pitchFamily="34" charset="-120"/>
                <a:ea typeface="微軟正黑體" panose="020B0604030504040204" pitchFamily="34" charset="-120"/>
              </a:rPr>
              <a:t>達</a:t>
            </a:r>
            <a:r>
              <a:rPr lang="en-US" altLang="zh-TW" sz="1600" b="1" dirty="0">
                <a:latin typeface="微軟正黑體" panose="020B0604030504040204" pitchFamily="34" charset="-120"/>
                <a:ea typeface="微軟正黑體" panose="020B0604030504040204" pitchFamily="34" charset="-120"/>
              </a:rPr>
              <a:t>1</a:t>
            </a:r>
            <a:r>
              <a:rPr lang="en-US" altLang="zh-TW" sz="1600" b="1" dirty="0" smtClean="0">
                <a:latin typeface="微軟正黑體" panose="020B0604030504040204" pitchFamily="34" charset="-120"/>
                <a:ea typeface="微軟正黑體" panose="020B0604030504040204" pitchFamily="34" charset="-120"/>
              </a:rPr>
              <a:t>00</a:t>
            </a:r>
            <a:r>
              <a:rPr lang="zh-TW" altLang="en-US" sz="1600" b="1" dirty="0">
                <a:latin typeface="微軟正黑體" panose="020B0604030504040204" pitchFamily="34" charset="-120"/>
                <a:ea typeface="微軟正黑體" panose="020B0604030504040204" pitchFamily="34" charset="-120"/>
              </a:rPr>
              <a:t>人</a:t>
            </a:r>
            <a:r>
              <a:rPr lang="zh-TW" altLang="en-US" sz="1600" b="1" dirty="0" smtClean="0">
                <a:latin typeface="微軟正黑體" panose="020B0604030504040204" pitchFamily="34" charset="-120"/>
                <a:ea typeface="微軟正黑體" panose="020B0604030504040204" pitchFamily="34" charset="-120"/>
              </a:rPr>
              <a:t>者每增加</a:t>
            </a:r>
            <a:r>
              <a:rPr lang="en-US" altLang="zh-TW" sz="1600" b="1" dirty="0" smtClean="0">
                <a:latin typeface="微軟正黑體" panose="020B0604030504040204" pitchFamily="34" charset="-120"/>
                <a:ea typeface="微軟正黑體" panose="020B0604030504040204" pitchFamily="34" charset="-120"/>
              </a:rPr>
              <a:t>1</a:t>
            </a:r>
            <a:r>
              <a:rPr lang="zh-TW" altLang="en-US" sz="1600" b="1" dirty="0" smtClean="0">
                <a:latin typeface="微軟正黑體" panose="020B0604030504040204" pitchFamily="34" charset="-120"/>
                <a:ea typeface="微軟正黑體" panose="020B0604030504040204" pitchFamily="34" charset="-120"/>
              </a:rPr>
              <a:t>人</a:t>
            </a:r>
            <a:r>
              <a:rPr lang="zh-TW" altLang="en-US" sz="1600" dirty="0" smtClean="0">
                <a:latin typeface="微軟正黑體" panose="020B0604030504040204" pitchFamily="34" charset="-120"/>
                <a:ea typeface="微軟正黑體" panose="020B0604030504040204" pitchFamily="34" charset="-120"/>
              </a:rPr>
              <a:t>，　　</a:t>
            </a:r>
            <a:r>
              <a:rPr lang="zh-TW" altLang="en-US" sz="1600" b="1" dirty="0" smtClean="0">
                <a:latin typeface="微軟正黑體" panose="020B0604030504040204" pitchFamily="34" charset="-120"/>
                <a:ea typeface="微軟正黑體" panose="020B0604030504040204" pitchFamily="34" charset="-120"/>
              </a:rPr>
              <a:t>再加計新臺幣一萬五千元</a:t>
            </a:r>
            <a:endParaRPr lang="en-US" altLang="zh-TW" sz="1600" b="1" dirty="0" smtClean="0">
              <a:latin typeface="微軟正黑體" panose="020B0604030504040204" pitchFamily="34" charset="-120"/>
              <a:ea typeface="微軟正黑體" panose="020B0604030504040204" pitchFamily="34" charset="-120"/>
            </a:endParaRPr>
          </a:p>
          <a:p>
            <a:pPr>
              <a:lnSpc>
                <a:spcPct val="150000"/>
              </a:lnSpc>
              <a:defRPr/>
            </a:pPr>
            <a:r>
              <a:rPr lang="en-US" altLang="zh-TW" sz="1600" b="1" dirty="0" smtClean="0">
                <a:latin typeface="微軟正黑體" panose="020B0604030504040204" pitchFamily="34" charset="-120"/>
                <a:ea typeface="微軟正黑體" panose="020B0604030504040204" pitchFamily="34" charset="-120"/>
              </a:rPr>
              <a:t>3</a:t>
            </a:r>
            <a:r>
              <a:rPr lang="en-US" altLang="zh-TW" sz="1600" b="1" dirty="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人數</a:t>
            </a:r>
            <a:r>
              <a:rPr lang="en-US" altLang="zh-TW" sz="1600" b="1" dirty="0" smtClean="0">
                <a:latin typeface="微軟正黑體" panose="020B0604030504040204" pitchFamily="34" charset="-120"/>
                <a:ea typeface="微軟正黑體" panose="020B0604030504040204" pitchFamily="34" charset="-120"/>
              </a:rPr>
              <a:t>100</a:t>
            </a:r>
            <a:r>
              <a:rPr lang="zh-TW" altLang="en-US" sz="1600" b="1" dirty="0" smtClean="0">
                <a:latin typeface="微軟正黑體" panose="020B0604030504040204" pitchFamily="34" charset="-120"/>
                <a:ea typeface="微軟正黑體" panose="020B0604030504040204" pitchFamily="34" charset="-120"/>
              </a:rPr>
              <a:t>人以上，每增加一人，再加計新        臺幣一萬元</a:t>
            </a:r>
            <a:endParaRPr lang="en-US" altLang="zh-TW" sz="1600" b="1" dirty="0">
              <a:latin typeface="微軟正黑體" panose="020B0604030504040204" pitchFamily="34" charset="-120"/>
              <a:ea typeface="微軟正黑體" panose="020B0604030504040204" pitchFamily="34" charset="-120"/>
            </a:endParaRPr>
          </a:p>
        </p:txBody>
      </p:sp>
      <p:sp>
        <p:nvSpPr>
          <p:cNvPr id="68619" name="矩形 90"/>
          <p:cNvSpPr>
            <a:spLocks noChangeArrowheads="1"/>
          </p:cNvSpPr>
          <p:nvPr/>
        </p:nvSpPr>
        <p:spPr bwMode="auto">
          <a:xfrm>
            <a:off x="143321" y="332656"/>
            <a:ext cx="8893175" cy="538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rtlCol="0" anchor="ctr">
            <a:spAutoFit/>
          </a:bodyPr>
          <a:lstStyle/>
          <a:p>
            <a:pPr algn="ctr" defTabSz="0">
              <a:spcBef>
                <a:spcPct val="0"/>
              </a:spcBef>
            </a:pPr>
            <a:r>
              <a:rPr kumimoji="1" lang="zh-TW" altLang="en-US" sz="3500" b="1" dirty="0">
                <a:solidFill>
                  <a:srgbClr val="0000FF"/>
                </a:solidFill>
                <a:latin typeface="微軟正黑體" panose="020B0604030504040204" pitchFamily="34" charset="-120"/>
                <a:ea typeface="微軟正黑體" panose="020B0604030504040204" pitchFamily="34" charset="-120"/>
              </a:rPr>
              <a:t>中央都市更新基金補助辦理自行實施更新辦法</a:t>
            </a:r>
          </a:p>
        </p:txBody>
      </p:sp>
      <p:sp>
        <p:nvSpPr>
          <p:cNvPr id="6" name="流程圖: 替代處理程序 5"/>
          <p:cNvSpPr/>
          <p:nvPr/>
        </p:nvSpPr>
        <p:spPr>
          <a:xfrm>
            <a:off x="4716016" y="3284984"/>
            <a:ext cx="4259111" cy="2736304"/>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nSpc>
                <a:spcPct val="150000"/>
              </a:lnSpc>
              <a:defRPr/>
            </a:pPr>
            <a:r>
              <a:rPr lang="en-US" altLang="zh-TW" b="1" dirty="0">
                <a:solidFill>
                  <a:srgbClr val="0000FF"/>
                </a:solidFill>
                <a:latin typeface="微軟正黑體" panose="020B0604030504040204" pitchFamily="34" charset="-120"/>
                <a:ea typeface="微軟正黑體" panose="020B0604030504040204" pitchFamily="34" charset="-120"/>
              </a:rPr>
              <a:t>(</a:t>
            </a:r>
            <a:r>
              <a:rPr lang="zh-TW" altLang="en-US" b="1" dirty="0">
                <a:solidFill>
                  <a:srgbClr val="0000FF"/>
                </a:solidFill>
                <a:latin typeface="微軟正黑體" panose="020B0604030504040204" pitchFamily="34" charset="-120"/>
                <a:ea typeface="微軟正黑體" panose="020B0604030504040204" pitchFamily="34" charset="-120"/>
              </a:rPr>
              <a:t>二</a:t>
            </a:r>
            <a:r>
              <a:rPr lang="en-US" altLang="zh-TW" b="1" dirty="0">
                <a:solidFill>
                  <a:srgbClr val="0000FF"/>
                </a:solidFill>
                <a:latin typeface="微軟正黑體" panose="020B0604030504040204" pitchFamily="34" charset="-120"/>
                <a:ea typeface="微軟正黑體" panose="020B0604030504040204" pitchFamily="34" charset="-120"/>
              </a:rPr>
              <a:t>)</a:t>
            </a:r>
            <a:r>
              <a:rPr lang="zh-TW" altLang="en-US" b="1" dirty="0">
                <a:solidFill>
                  <a:srgbClr val="0000FF"/>
                </a:solidFill>
                <a:latin typeface="微軟正黑體" panose="020B0604030504040204" pitchFamily="34" charset="-120"/>
                <a:ea typeface="微軟正黑體" panose="020B0604030504040204" pitchFamily="34" charset="-120"/>
              </a:rPr>
              <a:t>以重建方式撥付費用</a:t>
            </a:r>
            <a:endParaRPr lang="en-US" altLang="zh-TW" b="1" dirty="0">
              <a:solidFill>
                <a:srgbClr val="0000FF"/>
              </a:solidFill>
              <a:latin typeface="微軟正黑體" panose="020B0604030504040204" pitchFamily="34" charset="-120"/>
              <a:ea typeface="微軟正黑體" panose="020B0604030504040204" pitchFamily="34" charset="-120"/>
            </a:endParaRPr>
          </a:p>
          <a:p>
            <a:pPr>
              <a:lnSpc>
                <a:spcPct val="150000"/>
              </a:lnSpc>
              <a:defRPr/>
            </a:pPr>
            <a:r>
              <a:rPr lang="en-US" altLang="zh-TW" sz="1600" b="1" dirty="0">
                <a:latin typeface="微軟正黑體" panose="020B0604030504040204" pitchFamily="34" charset="-120"/>
                <a:ea typeface="微軟正黑體" panose="020B0604030504040204" pitchFamily="34" charset="-120"/>
              </a:rPr>
              <a:t>1.</a:t>
            </a:r>
            <a:r>
              <a:rPr lang="zh-TW" altLang="en-US" sz="1600" b="1" dirty="0">
                <a:latin typeface="微軟正黑體" panose="020B0604030504040204" pitchFamily="34" charset="-120"/>
                <a:ea typeface="微軟正黑體" panose="020B0604030504040204" pitchFamily="34" charset="-120"/>
              </a:rPr>
              <a:t>簽訂契約</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撥付補助金額</a:t>
            </a:r>
            <a:r>
              <a:rPr lang="en-US" altLang="zh-TW" sz="1600" b="1" dirty="0">
                <a:latin typeface="微軟正黑體" panose="020B0604030504040204" pitchFamily="34" charset="-120"/>
                <a:ea typeface="微軟正黑體" panose="020B0604030504040204" pitchFamily="34" charset="-120"/>
              </a:rPr>
              <a:t>20%)</a:t>
            </a:r>
          </a:p>
          <a:p>
            <a:pPr>
              <a:lnSpc>
                <a:spcPct val="150000"/>
              </a:lnSpc>
              <a:defRPr/>
            </a:pPr>
            <a:r>
              <a:rPr lang="en-US" altLang="zh-TW" sz="1600" b="1" dirty="0">
                <a:latin typeface="微軟正黑體" panose="020B0604030504040204" pitchFamily="34" charset="-120"/>
                <a:ea typeface="微軟正黑體" panose="020B0604030504040204" pitchFamily="34" charset="-120"/>
              </a:rPr>
              <a:t>2.</a:t>
            </a:r>
            <a:r>
              <a:rPr lang="zh-TW" altLang="en-US" sz="1600" b="1" dirty="0">
                <a:latin typeface="微軟正黑體" panose="020B0604030504040204" pitchFamily="34" charset="-120"/>
                <a:ea typeface="微軟正黑體" panose="020B0604030504040204" pitchFamily="34" charset="-120"/>
              </a:rPr>
              <a:t>更新團體立案</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撥付補助金額</a:t>
            </a:r>
            <a:r>
              <a:rPr lang="en-US" altLang="zh-TW" sz="1600" b="1" dirty="0">
                <a:latin typeface="微軟正黑體" panose="020B0604030504040204" pitchFamily="34" charset="-120"/>
                <a:ea typeface="微軟正黑體" panose="020B0604030504040204" pitchFamily="34" charset="-120"/>
              </a:rPr>
              <a:t>5%</a:t>
            </a:r>
            <a:r>
              <a:rPr lang="zh-TW" altLang="en-US" sz="1600" b="1" dirty="0">
                <a:latin typeface="微軟正黑體" panose="020B0604030504040204" pitchFamily="34" charset="-120"/>
                <a:ea typeface="微軟正黑體" panose="020B0604030504040204" pitchFamily="34" charset="-120"/>
              </a:rPr>
              <a:t>或</a:t>
            </a:r>
            <a:r>
              <a:rPr lang="en-US" altLang="zh-TW" sz="1600" b="1" dirty="0">
                <a:latin typeface="微軟正黑體" panose="020B0604030504040204" pitchFamily="34" charset="-120"/>
                <a:ea typeface="微軟正黑體" panose="020B0604030504040204" pitchFamily="34" charset="-120"/>
              </a:rPr>
              <a:t>20</a:t>
            </a:r>
            <a:r>
              <a:rPr lang="zh-TW" altLang="en-US" sz="1600" b="1" dirty="0">
                <a:latin typeface="微軟正黑體" panose="020B0604030504040204" pitchFamily="34" charset="-120"/>
                <a:ea typeface="微軟正黑體" panose="020B0604030504040204" pitchFamily="34" charset="-120"/>
              </a:rPr>
              <a:t>萬</a:t>
            </a:r>
            <a:r>
              <a:rPr lang="en-US" altLang="zh-TW" sz="1600" b="1" dirty="0">
                <a:latin typeface="微軟正黑體" panose="020B0604030504040204" pitchFamily="34" charset="-120"/>
                <a:ea typeface="微軟正黑體" panose="020B0604030504040204" pitchFamily="34" charset="-120"/>
              </a:rPr>
              <a:t>)</a:t>
            </a:r>
          </a:p>
          <a:p>
            <a:pPr>
              <a:lnSpc>
                <a:spcPct val="150000"/>
              </a:lnSpc>
              <a:defRPr/>
            </a:pPr>
            <a:r>
              <a:rPr lang="en-US" altLang="zh-TW" sz="1600" b="1" dirty="0">
                <a:latin typeface="微軟正黑體" panose="020B0604030504040204" pitchFamily="34" charset="-120"/>
                <a:ea typeface="微軟正黑體" panose="020B0604030504040204" pitchFamily="34" charset="-120"/>
              </a:rPr>
              <a:t>3.</a:t>
            </a:r>
            <a:r>
              <a:rPr lang="zh-TW" altLang="en-US" sz="1600" b="1" dirty="0">
                <a:latin typeface="微軟正黑體" panose="020B0604030504040204" pitchFamily="34" charset="-120"/>
                <a:ea typeface="微軟正黑體" panose="020B0604030504040204" pitchFamily="34" charset="-120"/>
              </a:rPr>
              <a:t>公開展覽</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撥付補助金額</a:t>
            </a:r>
            <a:r>
              <a:rPr lang="en-US" altLang="zh-TW" sz="1600" b="1" dirty="0">
                <a:latin typeface="微軟正黑體" panose="020B0604030504040204" pitchFamily="34" charset="-120"/>
                <a:ea typeface="微軟正黑體" panose="020B0604030504040204" pitchFamily="34" charset="-120"/>
              </a:rPr>
              <a:t>40%)</a:t>
            </a:r>
          </a:p>
          <a:p>
            <a:pPr>
              <a:lnSpc>
                <a:spcPct val="150000"/>
              </a:lnSpc>
              <a:defRPr/>
            </a:pPr>
            <a:r>
              <a:rPr lang="en-US" altLang="zh-TW" sz="1600" b="1" dirty="0">
                <a:latin typeface="微軟正黑體" panose="020B0604030504040204" pitchFamily="34" charset="-120"/>
                <a:ea typeface="微軟正黑體" panose="020B0604030504040204" pitchFamily="34" charset="-120"/>
              </a:rPr>
              <a:t>4.</a:t>
            </a:r>
            <a:r>
              <a:rPr lang="zh-TW" altLang="en-US" sz="1600" b="1" dirty="0">
                <a:latin typeface="微軟正黑體" panose="020B0604030504040204" pitchFamily="34" charset="-120"/>
                <a:ea typeface="微軟正黑體" panose="020B0604030504040204" pitchFamily="34" charset="-120"/>
              </a:rPr>
              <a:t>審議通過</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撥付補助金額</a:t>
            </a:r>
            <a:r>
              <a:rPr lang="en-US" altLang="zh-TW" sz="1600" b="1" dirty="0">
                <a:latin typeface="微軟正黑體" panose="020B0604030504040204" pitchFamily="34" charset="-120"/>
                <a:ea typeface="微軟正黑體" panose="020B0604030504040204" pitchFamily="34" charset="-120"/>
              </a:rPr>
              <a:t>20%)</a:t>
            </a:r>
          </a:p>
          <a:p>
            <a:pPr>
              <a:lnSpc>
                <a:spcPct val="150000"/>
              </a:lnSpc>
              <a:defRPr/>
            </a:pPr>
            <a:r>
              <a:rPr lang="en-US" altLang="zh-TW" sz="1600" b="1" dirty="0">
                <a:latin typeface="微軟正黑體" panose="020B0604030504040204" pitchFamily="34" charset="-120"/>
                <a:ea typeface="微軟正黑體" panose="020B0604030504040204" pitchFamily="34" charset="-120"/>
              </a:rPr>
              <a:t>5.</a:t>
            </a:r>
            <a:r>
              <a:rPr lang="zh-TW" altLang="en-US" sz="1600" b="1" dirty="0">
                <a:latin typeface="微軟正黑體" panose="020B0604030504040204" pitchFamily="34" charset="-120"/>
                <a:ea typeface="微軟正黑體" panose="020B0604030504040204" pitchFamily="34" charset="-120"/>
              </a:rPr>
              <a:t>計畫核定</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撥付剩餘補助金額</a:t>
            </a:r>
            <a:r>
              <a:rPr lang="en-US" altLang="zh-TW" sz="1600" b="1"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xmlns="" val="2630038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997" name="Text Box 125"/>
          <p:cNvSpPr txBox="1">
            <a:spLocks noChangeArrowheads="1"/>
          </p:cNvSpPr>
          <p:nvPr/>
        </p:nvSpPr>
        <p:spPr bwMode="auto">
          <a:xfrm>
            <a:off x="395536" y="908720"/>
            <a:ext cx="8496944" cy="140038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spcBef>
                <a:spcPct val="50000"/>
              </a:spcBef>
              <a:defRPr/>
            </a:pPr>
            <a:r>
              <a:rPr lang="zh-TW" altLang="en-US" sz="2800" b="1" dirty="0">
                <a:latin typeface="微軟正黑體" panose="020B0604030504040204" pitchFamily="34" charset="-120"/>
                <a:ea typeface="微軟正黑體" panose="020B0604030504040204" pitchFamily="34" charset="-120"/>
              </a:rPr>
              <a:t>新北市政府補助</a:t>
            </a:r>
            <a:r>
              <a:rPr lang="en-US" altLang="zh-TW" sz="2800" b="1" dirty="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重建</a:t>
            </a:r>
            <a:endParaRPr lang="en-US" altLang="zh-TW" sz="2800" b="1" dirty="0" smtClean="0">
              <a:latin typeface="微軟正黑體" panose="020B0604030504040204" pitchFamily="34" charset="-120"/>
              <a:ea typeface="微軟正黑體" panose="020B0604030504040204" pitchFamily="34" charset="-120"/>
            </a:endParaRPr>
          </a:p>
          <a:p>
            <a:pPr>
              <a:spcBef>
                <a:spcPts val="600"/>
              </a:spcBef>
              <a:defRPr/>
            </a:pPr>
            <a:r>
              <a:rPr lang="zh-TW" altLang="en-US" sz="2400" b="1" dirty="0" smtClean="0">
                <a:latin typeface="微軟正黑體" panose="020B0604030504040204" pitchFamily="34" charset="-120"/>
                <a:ea typeface="微軟正黑體" panose="020B0604030504040204" pitchFamily="34" charset="-120"/>
              </a:rPr>
              <a:t>民眾</a:t>
            </a:r>
            <a:r>
              <a:rPr lang="zh-TW" altLang="en-US" sz="2800" b="1" dirty="0">
                <a:solidFill>
                  <a:srgbClr val="FF0000"/>
                </a:solidFill>
                <a:latin typeface="微軟正黑體" panose="020B0604030504040204" pitchFamily="34" charset="-120"/>
                <a:ea typeface="微軟正黑體" panose="020B0604030504040204" pitchFamily="34" charset="-120"/>
              </a:rPr>
              <a:t>自主更新</a:t>
            </a:r>
            <a:r>
              <a:rPr lang="zh-TW" altLang="en-US" sz="2400" b="1" dirty="0">
                <a:latin typeface="微軟正黑體" panose="020B0604030504040204" pitchFamily="34" charset="-120"/>
                <a:ea typeface="微軟正黑體" panose="020B0604030504040204" pitchFamily="34" charset="-120"/>
              </a:rPr>
              <a:t>可依「新北市協助民間推動都市更新補助要點」申請最高</a:t>
            </a:r>
            <a:r>
              <a:rPr lang="en-US" altLang="zh-TW" sz="2400" b="1" dirty="0">
                <a:latin typeface="微軟正黑體" panose="020B0604030504040204" pitchFamily="34" charset="-120"/>
                <a:ea typeface="微軟正黑體" panose="020B0604030504040204" pitchFamily="34" charset="-120"/>
              </a:rPr>
              <a:t>280</a:t>
            </a:r>
            <a:r>
              <a:rPr lang="zh-TW" altLang="en-US" sz="2400" b="1" dirty="0" smtClean="0">
                <a:latin typeface="微軟正黑體" panose="020B0604030504040204" pitchFamily="34" charset="-120"/>
                <a:ea typeface="微軟正黑體" panose="020B0604030504040204" pitchFamily="34" charset="-120"/>
              </a:rPr>
              <a:t>萬元補助</a:t>
            </a:r>
            <a:r>
              <a:rPr lang="en-US" altLang="zh-TW" sz="2400" b="1" dirty="0" smtClean="0">
                <a:latin typeface="微軟正黑體" panose="020B0604030504040204" pitchFamily="34" charset="-120"/>
                <a:ea typeface="微軟正黑體" panose="020B0604030504040204" pitchFamily="34" charset="-120"/>
              </a:rPr>
              <a:t>!</a:t>
            </a:r>
          </a:p>
        </p:txBody>
      </p:sp>
      <p:sp>
        <p:nvSpPr>
          <p:cNvPr id="69639" name="文字方塊 179"/>
          <p:cNvSpPr txBox="1">
            <a:spLocks noChangeArrowheads="1"/>
          </p:cNvSpPr>
          <p:nvPr/>
        </p:nvSpPr>
        <p:spPr bwMode="auto">
          <a:xfrm>
            <a:off x="36512" y="188640"/>
            <a:ext cx="9144000"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rtlCol="0" anchor="ctr">
            <a:spAutoFit/>
          </a:bodyPr>
          <a:lstStyle>
            <a:defPPr>
              <a:defRPr lang="zh-TW"/>
            </a:defPPr>
            <a:lvl1pPr algn="ctr" defTabSz="0">
              <a:spcBef>
                <a:spcPct val="0"/>
              </a:spcBef>
              <a:buNone/>
              <a:defRPr kumimoji="1" sz="4400" b="1">
                <a:solidFill>
                  <a:srgbClr val="0000FF"/>
                </a:solidFill>
                <a:latin typeface="微軟正黑體" panose="020B0604030504040204" pitchFamily="34" charset="-120"/>
                <a:ea typeface="微軟正黑體" panose="020B0604030504040204" pitchFamily="34" charset="-120"/>
              </a:defRPr>
            </a:lvl1pPr>
          </a:lstStyle>
          <a:p>
            <a:r>
              <a:rPr lang="zh-TW" altLang="en-US" dirty="0"/>
              <a:t>新北市協助民間推動都更要點</a:t>
            </a:r>
            <a:endParaRPr lang="en-US" altLang="zh-TW" dirty="0"/>
          </a:p>
        </p:txBody>
      </p:sp>
      <p:sp>
        <p:nvSpPr>
          <p:cNvPr id="5" name="文字方塊 4"/>
          <p:cNvSpPr txBox="1"/>
          <p:nvPr/>
        </p:nvSpPr>
        <p:spPr>
          <a:xfrm>
            <a:off x="380302" y="2710661"/>
            <a:ext cx="1603413" cy="646331"/>
          </a:xfrm>
          <a:prstGeom prst="rect">
            <a:avLst/>
          </a:prstGeom>
          <a:noFill/>
        </p:spPr>
        <p:txBody>
          <a:bodyPr wrap="square" rtlCol="0">
            <a:spAutoFit/>
          </a:bodyPr>
          <a:lstStyle/>
          <a:p>
            <a:r>
              <a:rPr lang="zh-TW" altLang="en-US" sz="1200" b="1" dirty="0" smtClean="0">
                <a:solidFill>
                  <a:srgbClr val="FF0000"/>
                </a:solidFill>
                <a:latin typeface="微軟正黑體" panose="020B0604030504040204" pitchFamily="34" charset="-120"/>
                <a:ea typeface="微軟正黑體" panose="020B0604030504040204" pitchFamily="34" charset="-120"/>
              </a:rPr>
              <a:t>註：</a:t>
            </a:r>
            <a:r>
              <a:rPr lang="zh-TW" altLang="en-US" sz="1200" b="1" dirty="0">
                <a:solidFill>
                  <a:srgbClr val="FF0000"/>
                </a:solidFill>
                <a:latin typeface="微軟正黑體" panose="020B0604030504040204" pitchFamily="34" charset="-120"/>
                <a:ea typeface="微軟正黑體" panose="020B0604030504040204" pitchFamily="34" charset="-120"/>
              </a:rPr>
              <a:t>目前事業概要無法報核</a:t>
            </a:r>
            <a:r>
              <a:rPr lang="zh-TW" altLang="en-US" sz="1200" b="1" dirty="0" smtClean="0">
                <a:solidFill>
                  <a:srgbClr val="FF0000"/>
                </a:solidFill>
                <a:latin typeface="微軟正黑體" panose="020B0604030504040204" pitchFamily="34" charset="-120"/>
                <a:ea typeface="微軟正黑體" panose="020B0604030504040204" pitchFamily="34" charset="-120"/>
              </a:rPr>
              <a:t>，俟後續法令修改完成後再行受理。</a:t>
            </a:r>
            <a:endParaRPr lang="zh-TW" altLang="en-US" sz="1200" b="1" dirty="0">
              <a:solidFill>
                <a:srgbClr val="FF0000"/>
              </a:solidFill>
              <a:latin typeface="微軟正黑體" panose="020B0604030504040204" pitchFamily="34" charset="-120"/>
              <a:ea typeface="微軟正黑體" panose="020B0604030504040204" pitchFamily="34" charset="-120"/>
            </a:endParaRPr>
          </a:p>
        </p:txBody>
      </p:sp>
      <p:sp>
        <p:nvSpPr>
          <p:cNvPr id="2" name="矩形 1"/>
          <p:cNvSpPr/>
          <p:nvPr/>
        </p:nvSpPr>
        <p:spPr>
          <a:xfrm>
            <a:off x="703831" y="2309103"/>
            <a:ext cx="3544560" cy="400110"/>
          </a:xfrm>
          <a:prstGeom prst="rect">
            <a:avLst/>
          </a:prstGeom>
        </p:spPr>
        <p:txBody>
          <a:bodyPr wrap="none">
            <a:spAutoFit/>
          </a:bodyPr>
          <a:lstStyle/>
          <a:p>
            <a:pPr>
              <a:spcBef>
                <a:spcPts val="600"/>
              </a:spcBef>
              <a:defRPr/>
            </a:pPr>
            <a:r>
              <a:rPr lang="zh-TW" altLang="en-US" sz="2000" b="1" dirty="0">
                <a:latin typeface="微軟正黑體" panose="020B0604030504040204" pitchFamily="34" charset="-120"/>
                <a:ea typeface="微軟正黑體" panose="020B0604030504040204" pitchFamily="34" charset="-120"/>
              </a:rPr>
              <a:t>◎申請補助項目及金額上限</a:t>
            </a:r>
            <a:r>
              <a:rPr lang="zh-TW" altLang="en-US" sz="2000" b="1" dirty="0" smtClean="0">
                <a:latin typeface="微軟正黑體" panose="020B0604030504040204" pitchFamily="34" charset="-120"/>
                <a:ea typeface="微軟正黑體" panose="020B0604030504040204" pitchFamily="34" charset="-120"/>
              </a:rPr>
              <a:t>： </a:t>
            </a:r>
            <a:endParaRPr lang="en-US" altLang="zh-TW" sz="2000" b="1" dirty="0">
              <a:latin typeface="微軟正黑體" panose="020B0604030504040204" pitchFamily="34" charset="-120"/>
              <a:ea typeface="微軟正黑體" panose="020B0604030504040204" pitchFamily="34" charset="-120"/>
            </a:endParaRPr>
          </a:p>
        </p:txBody>
      </p:sp>
      <p:sp>
        <p:nvSpPr>
          <p:cNvPr id="3" name="矩形 2"/>
          <p:cNvSpPr/>
          <p:nvPr/>
        </p:nvSpPr>
        <p:spPr>
          <a:xfrm>
            <a:off x="4894560" y="2309103"/>
            <a:ext cx="3925912" cy="2785378"/>
          </a:xfrm>
          <a:prstGeom prst="rect">
            <a:avLst/>
          </a:prstGeom>
        </p:spPr>
        <p:txBody>
          <a:bodyPr wrap="square">
            <a:spAutoFit/>
          </a:bodyPr>
          <a:lstStyle/>
          <a:p>
            <a:pPr>
              <a:spcBef>
                <a:spcPts val="600"/>
              </a:spcBef>
              <a:defRPr/>
            </a:pPr>
            <a:r>
              <a:rPr lang="zh-TW" altLang="en-US" sz="2000" b="1" dirty="0">
                <a:latin typeface="微軟正黑體" panose="020B0604030504040204" pitchFamily="34" charset="-120"/>
                <a:ea typeface="微軟正黑體" panose="020B0604030504040204" pitchFamily="34" charset="-120"/>
              </a:rPr>
              <a:t>◎申請補助範圍：</a:t>
            </a:r>
            <a:r>
              <a:rPr lang="zh-TW" altLang="en-US" sz="2000" dirty="0">
                <a:latin typeface="微軟正黑體" panose="020B0604030504040204" pitchFamily="34" charset="-120"/>
                <a:ea typeface="微軟正黑體" panose="020B0604030504040204" pitchFamily="34" charset="-120"/>
              </a:rPr>
              <a:t>依都市更新條例第</a:t>
            </a:r>
            <a:r>
              <a:rPr lang="en-US" altLang="zh-TW" sz="2000" dirty="0" smtClean="0">
                <a:latin typeface="微軟正黑體" panose="020B0604030504040204" pitchFamily="34" charset="-120"/>
                <a:ea typeface="微軟正黑體" panose="020B0604030504040204" pitchFamily="34" charset="-120"/>
              </a:rPr>
              <a:t>10</a:t>
            </a:r>
            <a:r>
              <a:rPr lang="zh-TW" altLang="en-US" sz="2000" dirty="0" smtClean="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11</a:t>
            </a:r>
            <a:r>
              <a:rPr lang="zh-TW" altLang="en-US" sz="2000" dirty="0">
                <a:latin typeface="微軟正黑體" panose="020B0604030504040204" pitchFamily="34" charset="-120"/>
                <a:ea typeface="微軟正黑體" panose="020B0604030504040204" pitchFamily="34" charset="-120"/>
              </a:rPr>
              <a:t>條劃定之都市更新單元，且</a:t>
            </a:r>
            <a:r>
              <a:rPr lang="zh-TW" altLang="en-US" sz="2000" dirty="0" smtClean="0">
                <a:latin typeface="微軟正黑體" panose="020B0604030504040204" pitchFamily="34" charset="-120"/>
                <a:ea typeface="微軟正黑體" panose="020B0604030504040204" pitchFamily="34" charset="-120"/>
              </a:rPr>
              <a:t>以實施</a:t>
            </a:r>
            <a:r>
              <a:rPr lang="zh-TW" altLang="en-US" sz="2000" dirty="0">
                <a:latin typeface="微軟正黑體" panose="020B0604030504040204" pitchFamily="34" charset="-120"/>
                <a:ea typeface="微軟正黑體" panose="020B0604030504040204" pitchFamily="34" charset="-120"/>
              </a:rPr>
              <a:t>重建者為限。</a:t>
            </a:r>
            <a:endParaRPr lang="en-US" altLang="zh-TW" sz="2000" dirty="0">
              <a:latin typeface="微軟正黑體" panose="020B0604030504040204" pitchFamily="34" charset="-120"/>
              <a:ea typeface="微軟正黑體" panose="020B0604030504040204" pitchFamily="34" charset="-120"/>
            </a:endParaRPr>
          </a:p>
          <a:p>
            <a:pPr>
              <a:spcBef>
                <a:spcPts val="600"/>
              </a:spcBef>
              <a:defRPr/>
            </a:pPr>
            <a:r>
              <a:rPr lang="zh-TW" altLang="en-US" sz="2000" b="1" dirty="0">
                <a:latin typeface="微軟正黑體" panose="020B0604030504040204" pitchFamily="34" charset="-120"/>
                <a:ea typeface="微軟正黑體" panose="020B0604030504040204" pitchFamily="34" charset="-120"/>
              </a:rPr>
              <a:t>◎申請補助對象：</a:t>
            </a:r>
            <a:endParaRPr lang="en-US" altLang="zh-TW" sz="2000" b="1" dirty="0">
              <a:latin typeface="微軟正黑體" panose="020B0604030504040204" pitchFamily="34" charset="-120"/>
              <a:ea typeface="微軟正黑體" panose="020B0604030504040204" pitchFamily="34" charset="-120"/>
            </a:endParaRPr>
          </a:p>
          <a:p>
            <a:pPr>
              <a:spcBef>
                <a:spcPts val="600"/>
              </a:spcBef>
              <a:defRPr/>
            </a:pPr>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一</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申請都市更新事業概要核准，且載明實施者為都市更新團體者。</a:t>
            </a:r>
            <a:endParaRPr lang="en-US" altLang="zh-TW" sz="2000" dirty="0">
              <a:latin typeface="微軟正黑體" panose="020B0604030504040204" pitchFamily="34" charset="-120"/>
              <a:ea typeface="微軟正黑體" panose="020B0604030504040204" pitchFamily="34" charset="-120"/>
            </a:endParaRPr>
          </a:p>
          <a:p>
            <a:pPr>
              <a:spcBef>
                <a:spcPts val="600"/>
              </a:spcBef>
              <a:defRPr/>
            </a:pPr>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二</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依都市更新條例第</a:t>
            </a:r>
            <a:r>
              <a:rPr lang="en-US" altLang="zh-TW" sz="2000" dirty="0">
                <a:latin typeface="微軟正黑體" panose="020B0604030504040204" pitchFamily="34" charset="-120"/>
                <a:ea typeface="微軟正黑體" panose="020B0604030504040204" pitchFamily="34" charset="-120"/>
              </a:rPr>
              <a:t>15</a:t>
            </a:r>
            <a:r>
              <a:rPr lang="zh-TW" altLang="en-US" sz="2000" dirty="0">
                <a:latin typeface="微軟正黑體" panose="020B0604030504040204" pitchFamily="34" charset="-120"/>
                <a:ea typeface="微軟正黑體" panose="020B0604030504040204" pitchFamily="34" charset="-120"/>
              </a:rPr>
              <a:t>條經核准設立之都市更新團體。</a:t>
            </a:r>
            <a:endParaRPr lang="en-US" altLang="zh-TW" sz="2000" b="1" dirty="0">
              <a:latin typeface="微軟正黑體" panose="020B0604030504040204" pitchFamily="34" charset="-120"/>
              <a:ea typeface="微軟正黑體" panose="020B0604030504040204" pitchFamily="34" charset="-120"/>
            </a:endParaRPr>
          </a:p>
        </p:txBody>
      </p:sp>
      <p:grpSp>
        <p:nvGrpSpPr>
          <p:cNvPr id="4" name="群組 7"/>
          <p:cNvGrpSpPr/>
          <p:nvPr/>
        </p:nvGrpSpPr>
        <p:grpSpPr>
          <a:xfrm>
            <a:off x="775839" y="2709213"/>
            <a:ext cx="3940177" cy="3488322"/>
            <a:chOff x="1187624" y="2246769"/>
            <a:chExt cx="3775433" cy="3342471"/>
          </a:xfrm>
        </p:grpSpPr>
        <p:sp>
          <p:nvSpPr>
            <p:cNvPr id="9" name="圓角矩形 8"/>
            <p:cNvSpPr/>
            <p:nvPr/>
          </p:nvSpPr>
          <p:spPr bwMode="auto">
            <a:xfrm>
              <a:off x="2347549" y="2246769"/>
              <a:ext cx="1800000" cy="522060"/>
            </a:xfrm>
            <a:prstGeom prst="roundRect">
              <a:avLst/>
            </a:prstGeom>
            <a:solidFill>
              <a:schemeClr val="accent3">
                <a:lumMod val="40000"/>
                <a:lumOff val="60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事業概要</a:t>
              </a:r>
              <a:r>
                <a:rPr lang="zh-TW" altLang="en-US" sz="1400" b="1" dirty="0">
                  <a:solidFill>
                    <a:schemeClr val="tx1"/>
                  </a:solidFill>
                  <a:latin typeface="微軟正黑體" panose="020B0604030504040204" pitchFamily="34" charset="-120"/>
                  <a:ea typeface="微軟正黑體" panose="020B0604030504040204" pitchFamily="34" charset="-120"/>
                </a:rPr>
                <a:t>申請人</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gn="ctr">
                <a:defRPr/>
              </a:pPr>
              <a:r>
                <a:rPr lang="en-US" altLang="zh-TW" sz="1400" b="1" dirty="0">
                  <a:solidFill>
                    <a:schemeClr val="tx1"/>
                  </a:solidFill>
                  <a:latin typeface="微軟正黑體" panose="020B0604030504040204" pitchFamily="34" charset="-120"/>
                  <a:ea typeface="微軟正黑體" panose="020B0604030504040204" pitchFamily="34" charset="-120"/>
                </a:rPr>
                <a:t>(</a:t>
              </a:r>
              <a:r>
                <a:rPr lang="zh-TW" altLang="en-US" sz="1400" b="1" dirty="0">
                  <a:solidFill>
                    <a:schemeClr val="tx1"/>
                  </a:solidFill>
                  <a:latin typeface="微軟正黑體" panose="020B0604030504040204" pitchFamily="34" charset="-120"/>
                  <a:ea typeface="微軟正黑體" panose="020B0604030504040204" pitchFamily="34" charset="-120"/>
                </a:rPr>
                <a:t>地主</a:t>
              </a:r>
              <a:r>
                <a:rPr lang="en-US" altLang="zh-TW" sz="1400" b="1" dirty="0">
                  <a:solidFill>
                    <a:schemeClr val="tx1"/>
                  </a:solidFill>
                  <a:latin typeface="微軟正黑體" panose="020B0604030504040204" pitchFamily="34" charset="-120"/>
                  <a:ea typeface="微軟正黑體" panose="020B0604030504040204" pitchFamily="34" charset="-120"/>
                </a:rPr>
                <a:t>)</a:t>
              </a:r>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cxnSp>
          <p:nvCxnSpPr>
            <p:cNvPr id="10" name="直線接點 9"/>
            <p:cNvCxnSpPr/>
            <p:nvPr/>
          </p:nvCxnSpPr>
          <p:spPr bwMode="auto">
            <a:xfrm>
              <a:off x="3252749" y="2779088"/>
              <a:ext cx="14331" cy="1619805"/>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bwMode="auto">
            <a:xfrm>
              <a:off x="3267081" y="4893374"/>
              <a:ext cx="0" cy="2160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線接點 176"/>
            <p:cNvCxnSpPr>
              <a:cxnSpLocks noChangeShapeType="1"/>
            </p:cNvCxnSpPr>
            <p:nvPr/>
          </p:nvCxnSpPr>
          <p:spPr bwMode="auto">
            <a:xfrm>
              <a:off x="2990375" y="3263750"/>
              <a:ext cx="540000" cy="0"/>
            </a:xfrm>
            <a:prstGeom prst="line">
              <a:avLst/>
            </a:prstGeom>
            <a:noFill/>
            <a:ln w="38100" algn="ctr">
              <a:solidFill>
                <a:schemeClr val="bg2">
                  <a:lumMod val="50000"/>
                </a:schemeClr>
              </a:solidFill>
              <a:round/>
              <a:headEnd/>
              <a:tailEnd/>
            </a:ln>
            <a:extLst>
              <a:ext uri="{909E8E84-426E-40DD-AFC4-6F175D3DCCD1}">
                <a14:hiddenFill xmlns:a14="http://schemas.microsoft.com/office/drawing/2010/main" xmlns="">
                  <a:noFill/>
                </a14:hiddenFill>
              </a:ext>
            </a:extLst>
          </p:spPr>
        </p:cxnSp>
        <p:cxnSp>
          <p:nvCxnSpPr>
            <p:cNvPr id="13" name="直線接點 12"/>
            <p:cNvCxnSpPr/>
            <p:nvPr/>
          </p:nvCxnSpPr>
          <p:spPr bwMode="auto">
            <a:xfrm>
              <a:off x="2988179" y="3923421"/>
              <a:ext cx="269859" cy="9334"/>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圓角矩形 13"/>
            <p:cNvSpPr/>
            <p:nvPr/>
          </p:nvSpPr>
          <p:spPr bwMode="auto">
            <a:xfrm>
              <a:off x="3522897" y="3005963"/>
              <a:ext cx="1440160" cy="523511"/>
            </a:xfrm>
            <a:prstGeom prst="roundRect">
              <a:avLst/>
            </a:prstGeom>
            <a:solidFill>
              <a:schemeClr val="accent3">
                <a:lumMod val="40000"/>
                <a:lumOff val="60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r>
                <a:rPr lang="zh-TW" altLang="en-US" sz="1400" b="1" dirty="0">
                  <a:solidFill>
                    <a:srgbClr val="336600"/>
                  </a:solidFill>
                  <a:latin typeface="微軟正黑體" panose="020B0604030504040204" pitchFamily="34" charset="-120"/>
                  <a:ea typeface="微軟正黑體" panose="020B0604030504040204" pitchFamily="34" charset="-120"/>
                </a:rPr>
                <a:t>籌組更新會</a:t>
              </a:r>
            </a:p>
          </p:txBody>
        </p:sp>
        <p:sp>
          <p:nvSpPr>
            <p:cNvPr id="15" name="圓角矩形 14"/>
            <p:cNvSpPr/>
            <p:nvPr/>
          </p:nvSpPr>
          <p:spPr bwMode="auto">
            <a:xfrm>
              <a:off x="1187624" y="3695431"/>
              <a:ext cx="1800200" cy="523511"/>
            </a:xfrm>
            <a:prstGeom prst="roundRect">
              <a:avLst/>
            </a:prstGeom>
            <a:solidFill>
              <a:schemeClr val="accent3">
                <a:lumMod val="40000"/>
                <a:lumOff val="60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r>
                <a:rPr lang="zh-TW" altLang="en-US" sz="1400" b="1" dirty="0">
                  <a:solidFill>
                    <a:srgbClr val="336600"/>
                  </a:solidFill>
                  <a:latin typeface="微軟正黑體" panose="020B0604030504040204" pitchFamily="34" charset="-120"/>
                  <a:ea typeface="微軟正黑體" panose="020B0604030504040204" pitchFamily="34" charset="-120"/>
                </a:rPr>
                <a:t>更新會 核准設立</a:t>
              </a:r>
              <a:endParaRPr lang="en-US" altLang="zh-TW" sz="1400" b="1" dirty="0">
                <a:solidFill>
                  <a:srgbClr val="336600"/>
                </a:solidFill>
                <a:latin typeface="微軟正黑體" panose="020B0604030504040204" pitchFamily="34" charset="-120"/>
                <a:ea typeface="微軟正黑體" panose="020B0604030504040204" pitchFamily="34" charset="-120"/>
              </a:endParaRPr>
            </a:p>
            <a:p>
              <a:pPr algn="ctr"/>
              <a:r>
                <a:rPr lang="en-US" altLang="zh-TW" sz="1400" b="1" dirty="0">
                  <a:solidFill>
                    <a:srgbClr val="336600"/>
                  </a:solidFill>
                  <a:latin typeface="微軟正黑體" panose="020B0604030504040204" pitchFamily="34" charset="-120"/>
                  <a:ea typeface="微軟正黑體" panose="020B0604030504040204" pitchFamily="34" charset="-120"/>
                </a:rPr>
                <a:t>(50</a:t>
              </a:r>
              <a:r>
                <a:rPr lang="zh-TW" altLang="en-US" sz="1400" b="1" dirty="0">
                  <a:solidFill>
                    <a:srgbClr val="336600"/>
                  </a:solidFill>
                  <a:latin typeface="微軟正黑體" panose="020B0604030504040204" pitchFamily="34" charset="-120"/>
                  <a:ea typeface="微軟正黑體" panose="020B0604030504040204" pitchFamily="34" charset="-120"/>
                </a:rPr>
                <a:t>萬元</a:t>
              </a:r>
              <a:r>
                <a:rPr lang="en-US" altLang="zh-TW" sz="1400" b="1" dirty="0">
                  <a:solidFill>
                    <a:srgbClr val="336600"/>
                  </a:solidFill>
                  <a:latin typeface="微軟正黑體" panose="020B0604030504040204" pitchFamily="34" charset="-120"/>
                  <a:ea typeface="微軟正黑體" panose="020B0604030504040204" pitchFamily="34" charset="-120"/>
                </a:rPr>
                <a:t>)</a:t>
              </a:r>
              <a:endParaRPr lang="zh-TW" altLang="en-US" sz="1400" b="1" dirty="0">
                <a:solidFill>
                  <a:srgbClr val="336600"/>
                </a:solidFill>
                <a:latin typeface="微軟正黑體" panose="020B0604030504040204" pitchFamily="34" charset="-120"/>
                <a:ea typeface="微軟正黑體" panose="020B0604030504040204" pitchFamily="34" charset="-120"/>
              </a:endParaRPr>
            </a:p>
          </p:txBody>
        </p:sp>
        <p:sp>
          <p:nvSpPr>
            <p:cNvPr id="16" name="圓角矩形 15"/>
            <p:cNvSpPr/>
            <p:nvPr/>
          </p:nvSpPr>
          <p:spPr bwMode="auto">
            <a:xfrm>
              <a:off x="1187624" y="2936461"/>
              <a:ext cx="1800200" cy="638969"/>
            </a:xfrm>
            <a:prstGeom prst="roundRect">
              <a:avLst/>
            </a:prstGeom>
            <a:solidFill>
              <a:schemeClr val="accent3">
                <a:lumMod val="40000"/>
                <a:lumOff val="60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r>
                <a:rPr lang="zh-TW" altLang="en-US" sz="1400" b="1" dirty="0" smtClean="0">
                  <a:solidFill>
                    <a:srgbClr val="336600"/>
                  </a:solidFill>
                  <a:latin typeface="微軟正黑體" panose="020B0604030504040204" pitchFamily="34" charset="-120"/>
                  <a:ea typeface="微軟正黑體" panose="020B0604030504040204" pitchFamily="34" charset="-120"/>
                </a:rPr>
                <a:t>事業概要 核定</a:t>
              </a:r>
              <a:endParaRPr lang="en-US" altLang="zh-TW" sz="1400" b="1" dirty="0" smtClean="0">
                <a:solidFill>
                  <a:srgbClr val="336600"/>
                </a:solidFill>
                <a:latin typeface="微軟正黑體" panose="020B0604030504040204" pitchFamily="34" charset="-120"/>
                <a:ea typeface="微軟正黑體" panose="020B0604030504040204" pitchFamily="34" charset="-120"/>
              </a:endParaRPr>
            </a:p>
            <a:p>
              <a:pPr algn="ctr"/>
              <a:r>
                <a:rPr lang="zh-TW" altLang="en-US" sz="1400" b="1" dirty="0" smtClean="0">
                  <a:solidFill>
                    <a:srgbClr val="336600"/>
                  </a:solidFill>
                  <a:latin typeface="微軟正黑體" panose="020B0604030504040204" pitchFamily="34" charset="-120"/>
                  <a:ea typeface="微軟正黑體" panose="020B0604030504040204" pitchFamily="34" charset="-120"/>
                </a:rPr>
                <a:t>且同意比超過</a:t>
              </a:r>
              <a:r>
                <a:rPr lang="en-US" altLang="zh-TW" sz="1400" b="1" dirty="0" smtClean="0">
                  <a:solidFill>
                    <a:srgbClr val="336600"/>
                  </a:solidFill>
                  <a:latin typeface="微軟正黑體" panose="020B0604030504040204" pitchFamily="34" charset="-120"/>
                  <a:ea typeface="微軟正黑體" panose="020B0604030504040204" pitchFamily="34" charset="-120"/>
                </a:rPr>
                <a:t>30%</a:t>
              </a:r>
              <a:endParaRPr lang="en-US" altLang="zh-TW" sz="1400" b="1" dirty="0">
                <a:solidFill>
                  <a:srgbClr val="336600"/>
                </a:solidFill>
                <a:latin typeface="微軟正黑體" panose="020B0604030504040204" pitchFamily="34" charset="-120"/>
                <a:ea typeface="微軟正黑體" panose="020B0604030504040204" pitchFamily="34" charset="-120"/>
              </a:endParaRPr>
            </a:p>
            <a:p>
              <a:pPr algn="ctr"/>
              <a:r>
                <a:rPr lang="en-US" altLang="zh-TW" sz="1400" b="1" dirty="0">
                  <a:solidFill>
                    <a:srgbClr val="336600"/>
                  </a:solidFill>
                  <a:latin typeface="微軟正黑體" panose="020B0604030504040204" pitchFamily="34" charset="-120"/>
                  <a:ea typeface="微軟正黑體" panose="020B0604030504040204" pitchFamily="34" charset="-120"/>
                </a:rPr>
                <a:t>(30</a:t>
              </a:r>
              <a:r>
                <a:rPr lang="zh-TW" altLang="en-US" sz="1400" b="1" dirty="0">
                  <a:solidFill>
                    <a:srgbClr val="336600"/>
                  </a:solidFill>
                  <a:latin typeface="微軟正黑體" panose="020B0604030504040204" pitchFamily="34" charset="-120"/>
                  <a:ea typeface="微軟正黑體" panose="020B0604030504040204" pitchFamily="34" charset="-120"/>
                </a:rPr>
                <a:t>萬元</a:t>
              </a:r>
              <a:r>
                <a:rPr lang="en-US" altLang="zh-TW" sz="1400" b="1" dirty="0">
                  <a:solidFill>
                    <a:srgbClr val="336600"/>
                  </a:solidFill>
                  <a:latin typeface="微軟正黑體" panose="020B0604030504040204" pitchFamily="34" charset="-120"/>
                  <a:ea typeface="微軟正黑體" panose="020B0604030504040204" pitchFamily="34" charset="-120"/>
                </a:rPr>
                <a:t>)</a:t>
              </a:r>
              <a:endParaRPr lang="zh-TW" altLang="en-US" sz="1400" b="1" dirty="0">
                <a:solidFill>
                  <a:srgbClr val="336600"/>
                </a:solidFill>
                <a:latin typeface="微軟正黑體" panose="020B0604030504040204" pitchFamily="34" charset="-120"/>
                <a:ea typeface="微軟正黑體" panose="020B0604030504040204" pitchFamily="34" charset="-120"/>
              </a:endParaRPr>
            </a:p>
          </p:txBody>
        </p:sp>
        <p:sp>
          <p:nvSpPr>
            <p:cNvPr id="17" name="圓角矩形 16"/>
            <p:cNvSpPr/>
            <p:nvPr/>
          </p:nvSpPr>
          <p:spPr bwMode="auto">
            <a:xfrm>
              <a:off x="2367081" y="5065729"/>
              <a:ext cx="1800000" cy="523511"/>
            </a:xfrm>
            <a:prstGeom prst="roundRect">
              <a:avLst/>
            </a:prstGeom>
            <a:solidFill>
              <a:schemeClr val="accent3">
                <a:lumMod val="40000"/>
                <a:lumOff val="60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權利變換計畫 核定</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gn="ctr"/>
              <a:r>
                <a:rPr lang="en-US" altLang="zh-TW" sz="1400" b="1" dirty="0">
                  <a:solidFill>
                    <a:schemeClr val="tx1"/>
                  </a:solidFill>
                  <a:latin typeface="微軟正黑體" panose="020B0604030504040204" pitchFamily="34" charset="-120"/>
                  <a:ea typeface="微軟正黑體" panose="020B0604030504040204" pitchFamily="34" charset="-120"/>
                </a:rPr>
                <a:t>(100</a:t>
              </a:r>
              <a:r>
                <a:rPr lang="zh-TW" altLang="en-US" sz="1400" b="1" dirty="0">
                  <a:solidFill>
                    <a:schemeClr val="tx1"/>
                  </a:solidFill>
                  <a:latin typeface="微軟正黑體" panose="020B0604030504040204" pitchFamily="34" charset="-120"/>
                  <a:ea typeface="微軟正黑體" panose="020B0604030504040204" pitchFamily="34" charset="-120"/>
                </a:rPr>
                <a:t>萬元</a:t>
              </a:r>
              <a:r>
                <a:rPr lang="en-US" altLang="zh-TW" sz="1400" b="1" dirty="0">
                  <a:solidFill>
                    <a:schemeClr val="tx1"/>
                  </a:solidFill>
                  <a:latin typeface="微軟正黑體" panose="020B0604030504040204" pitchFamily="34" charset="-120"/>
                  <a:ea typeface="微軟正黑體" panose="020B0604030504040204" pitchFamily="34" charset="-120"/>
                </a:rPr>
                <a:t>)</a:t>
              </a:r>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
          <p:nvSpPr>
            <p:cNvPr id="18" name="圓角矩形 17"/>
            <p:cNvSpPr/>
            <p:nvPr/>
          </p:nvSpPr>
          <p:spPr bwMode="auto">
            <a:xfrm>
              <a:off x="2382932" y="4336076"/>
              <a:ext cx="1800000" cy="523511"/>
            </a:xfrm>
            <a:prstGeom prst="roundRect">
              <a:avLst/>
            </a:prstGeom>
            <a:solidFill>
              <a:schemeClr val="accent3">
                <a:lumMod val="40000"/>
                <a:lumOff val="60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事業計畫 核定</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gn="ctr"/>
              <a:r>
                <a:rPr lang="en-US" altLang="zh-TW" sz="1400" b="1" dirty="0">
                  <a:solidFill>
                    <a:schemeClr val="tx1"/>
                  </a:solidFill>
                  <a:latin typeface="微軟正黑體" panose="020B0604030504040204" pitchFamily="34" charset="-120"/>
                  <a:ea typeface="微軟正黑體" panose="020B0604030504040204" pitchFamily="34" charset="-120"/>
                </a:rPr>
                <a:t>(100</a:t>
              </a:r>
              <a:r>
                <a:rPr lang="zh-TW" altLang="en-US" sz="1400" b="1" dirty="0">
                  <a:solidFill>
                    <a:schemeClr val="tx1"/>
                  </a:solidFill>
                  <a:latin typeface="微軟正黑體" panose="020B0604030504040204" pitchFamily="34" charset="-120"/>
                  <a:ea typeface="微軟正黑體" panose="020B0604030504040204" pitchFamily="34" charset="-120"/>
                </a:rPr>
                <a:t>萬元</a:t>
              </a:r>
              <a:r>
                <a:rPr lang="en-US" altLang="zh-TW" sz="1400" b="1" dirty="0">
                  <a:solidFill>
                    <a:schemeClr val="tx1"/>
                  </a:solidFill>
                  <a:latin typeface="微軟正黑體" panose="020B0604030504040204" pitchFamily="34" charset="-120"/>
                  <a:ea typeface="微軟正黑體" panose="020B0604030504040204" pitchFamily="34" charset="-120"/>
                </a:rPr>
                <a:t>)</a:t>
              </a:r>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xmlns="" val="4027435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a:spLocks noChangeArrowheads="1"/>
          </p:cNvSpPr>
          <p:nvPr/>
        </p:nvSpPr>
        <p:spPr bwMode="auto">
          <a:xfrm>
            <a:off x="1403648" y="1057550"/>
            <a:ext cx="6696744" cy="4875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ctr">
            <a:spAutoFit/>
          </a:bodyPr>
          <a:lstStyle>
            <a:defPPr>
              <a:defRPr lang="zh-TW"/>
            </a:defPPr>
            <a:lvl1pPr defTabSz="0">
              <a:lnSpc>
                <a:spcPct val="130000"/>
              </a:lnSpc>
              <a:spcBef>
                <a:spcPct val="20000"/>
              </a:spcBef>
              <a:defRPr kumimoji="0" sz="3600" b="1">
                <a:latin typeface="微軟正黑體" panose="020B0604030504040204" pitchFamily="34" charset="-120"/>
                <a:ea typeface="微軟正黑體" panose="020B0604030504040204" pitchFamily="34" charset="-120"/>
              </a:defRPr>
            </a:lvl1pPr>
            <a:lvl2pPr marL="742950" indent="-285750" defTabSz="0" eaLnBrk="0" hangingPunct="0">
              <a:defRPr kumimoji="1">
                <a:latin typeface="Arial" pitchFamily="34" charset="0"/>
                <a:ea typeface="新細明體" pitchFamily="18" charset="-120"/>
              </a:defRPr>
            </a:lvl2pPr>
            <a:lvl3pPr marL="1143000" indent="-228600" defTabSz="0" eaLnBrk="0" hangingPunct="0">
              <a:defRPr kumimoji="1">
                <a:latin typeface="Arial" pitchFamily="34" charset="0"/>
                <a:ea typeface="新細明體" pitchFamily="18" charset="-120"/>
              </a:defRPr>
            </a:lvl3pPr>
            <a:lvl4pPr marL="1600200" indent="-228600" defTabSz="0" eaLnBrk="0" hangingPunct="0">
              <a:defRPr kumimoji="1">
                <a:latin typeface="Arial" pitchFamily="34" charset="0"/>
                <a:ea typeface="新細明體" pitchFamily="18" charset="-120"/>
              </a:defRPr>
            </a:lvl4pPr>
            <a:lvl5pPr marL="2057400" indent="-228600" defTabSz="0" eaLnBrk="0" hangingPunct="0">
              <a:defRPr kumimoji="1">
                <a:latin typeface="Arial" pitchFamily="34" charset="0"/>
                <a:ea typeface="新細明體" pitchFamily="18" charset="-120"/>
              </a:defRPr>
            </a:lvl5pPr>
            <a:lvl6pPr marL="2514600" indent="-228600" defTabSz="0" eaLnBrk="0" fontAlgn="base" hangingPunct="0">
              <a:spcBef>
                <a:spcPct val="0"/>
              </a:spcBef>
              <a:spcAft>
                <a:spcPct val="0"/>
              </a:spcAft>
              <a:defRPr kumimoji="1">
                <a:latin typeface="Arial" pitchFamily="34" charset="0"/>
                <a:ea typeface="新細明體" pitchFamily="18" charset="-120"/>
              </a:defRPr>
            </a:lvl6pPr>
            <a:lvl7pPr marL="2971800" indent="-228600" defTabSz="0" eaLnBrk="0" fontAlgn="base" hangingPunct="0">
              <a:spcBef>
                <a:spcPct val="0"/>
              </a:spcBef>
              <a:spcAft>
                <a:spcPct val="0"/>
              </a:spcAft>
              <a:defRPr kumimoji="1">
                <a:latin typeface="Arial" pitchFamily="34" charset="0"/>
                <a:ea typeface="新細明體" pitchFamily="18" charset="-120"/>
              </a:defRPr>
            </a:lvl7pPr>
            <a:lvl8pPr marL="3429000" indent="-228600" defTabSz="0" eaLnBrk="0" fontAlgn="base" hangingPunct="0">
              <a:spcBef>
                <a:spcPct val="0"/>
              </a:spcBef>
              <a:spcAft>
                <a:spcPct val="0"/>
              </a:spcAft>
              <a:defRPr kumimoji="1">
                <a:latin typeface="Arial" pitchFamily="34" charset="0"/>
                <a:ea typeface="新細明體" pitchFamily="18" charset="-120"/>
              </a:defRPr>
            </a:lvl8pPr>
            <a:lvl9pPr marL="3886200" indent="-228600" defTabSz="0" eaLnBrk="0" fontAlgn="base" hangingPunct="0">
              <a:spcBef>
                <a:spcPct val="0"/>
              </a:spcBef>
              <a:spcAft>
                <a:spcPct val="0"/>
              </a:spcAft>
              <a:defRPr kumimoji="1">
                <a:latin typeface="Arial" pitchFamily="34" charset="0"/>
                <a:ea typeface="新細明體" pitchFamily="18" charset="-120"/>
              </a:defRPr>
            </a:lvl9pPr>
          </a:lstStyle>
          <a:p>
            <a:r>
              <a:rPr lang="zh-TW" altLang="en-US" dirty="0"/>
              <a:t>      </a:t>
            </a:r>
            <a:r>
              <a:rPr lang="zh-TW" altLang="en-US" dirty="0" smtClean="0"/>
              <a:t>壹、什麼是自主更新</a:t>
            </a:r>
            <a:endParaRPr lang="zh-TW" altLang="en-US" dirty="0"/>
          </a:p>
          <a:p>
            <a:r>
              <a:rPr lang="zh-TW" altLang="en-US" dirty="0"/>
              <a:t>      </a:t>
            </a:r>
            <a:r>
              <a:rPr lang="zh-TW" altLang="en-US" dirty="0" smtClean="0"/>
              <a:t>貳、自主更新流程 </a:t>
            </a:r>
            <a:endParaRPr lang="en-US" altLang="zh-TW" dirty="0"/>
          </a:p>
          <a:p>
            <a:r>
              <a:rPr lang="en-US" altLang="zh-TW" dirty="0"/>
              <a:t>      </a:t>
            </a:r>
            <a:r>
              <a:rPr lang="zh-TW" altLang="en-US" dirty="0"/>
              <a:t>參</a:t>
            </a:r>
            <a:r>
              <a:rPr lang="zh-TW" altLang="en-US" dirty="0" smtClean="0"/>
              <a:t>、籌組更新會應檢附文件</a:t>
            </a:r>
            <a:endParaRPr lang="en-US" altLang="zh-TW" dirty="0" smtClean="0"/>
          </a:p>
          <a:p>
            <a:r>
              <a:rPr lang="zh-TW" altLang="en-US" dirty="0"/>
              <a:t> </a:t>
            </a:r>
            <a:r>
              <a:rPr lang="zh-TW" altLang="en-US" dirty="0" smtClean="0"/>
              <a:t>     肆、成立更新會應檢附文件</a:t>
            </a:r>
            <a:endParaRPr lang="en-US" altLang="zh-TW" dirty="0" smtClean="0"/>
          </a:p>
          <a:p>
            <a:r>
              <a:rPr lang="zh-TW" altLang="en-US" dirty="0" smtClean="0"/>
              <a:t>      伍、自主更新政府補助規定</a:t>
            </a:r>
            <a:endParaRPr lang="en-US" altLang="zh-TW" dirty="0"/>
          </a:p>
          <a:p>
            <a:r>
              <a:rPr lang="zh-TW" altLang="en-US" dirty="0"/>
              <a:t>      </a:t>
            </a:r>
            <a:r>
              <a:rPr lang="zh-TW" altLang="en-US" dirty="0" smtClean="0"/>
              <a:t>陸、</a:t>
            </a:r>
            <a:r>
              <a:rPr lang="zh-TW" altLang="en-US" dirty="0"/>
              <a:t>綜合討論     </a:t>
            </a:r>
            <a:endParaRPr lang="en-US" altLang="zh-TW" dirty="0"/>
          </a:p>
        </p:txBody>
      </p:sp>
      <p:sp>
        <p:nvSpPr>
          <p:cNvPr id="88" name="文字方塊 32"/>
          <p:cNvSpPr txBox="1">
            <a:spLocks noChangeArrowheads="1"/>
          </p:cNvSpPr>
          <p:nvPr/>
        </p:nvSpPr>
        <p:spPr bwMode="auto">
          <a:xfrm>
            <a:off x="0" y="160437"/>
            <a:ext cx="9144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lvl1pPr defTabSz="0" eaLnBrk="0" hangingPunct="0">
              <a:defRPr kumimoji="1">
                <a:solidFill>
                  <a:schemeClr val="tx1"/>
                </a:solidFill>
                <a:latin typeface="Arial" pitchFamily="34" charset="0"/>
                <a:ea typeface="新細明體" pitchFamily="18" charset="-120"/>
              </a:defRPr>
            </a:lvl1pPr>
            <a:lvl2pPr marL="742950" indent="-285750" defTabSz="0" eaLnBrk="0" hangingPunct="0">
              <a:defRPr kumimoji="1">
                <a:solidFill>
                  <a:schemeClr val="tx1"/>
                </a:solidFill>
                <a:latin typeface="Arial" pitchFamily="34" charset="0"/>
                <a:ea typeface="新細明體" pitchFamily="18" charset="-120"/>
              </a:defRPr>
            </a:lvl2pPr>
            <a:lvl3pPr marL="1143000" indent="-228600" defTabSz="0" eaLnBrk="0" hangingPunct="0">
              <a:defRPr kumimoji="1">
                <a:solidFill>
                  <a:schemeClr val="tx1"/>
                </a:solidFill>
                <a:latin typeface="Arial" pitchFamily="34" charset="0"/>
                <a:ea typeface="新細明體" pitchFamily="18" charset="-120"/>
              </a:defRPr>
            </a:lvl3pPr>
            <a:lvl4pPr marL="1600200" indent="-228600" defTabSz="0" eaLnBrk="0" hangingPunct="0">
              <a:defRPr kumimoji="1">
                <a:solidFill>
                  <a:schemeClr val="tx1"/>
                </a:solidFill>
                <a:latin typeface="Arial" pitchFamily="34" charset="0"/>
                <a:ea typeface="新細明體" pitchFamily="18" charset="-120"/>
              </a:defRPr>
            </a:lvl4pPr>
            <a:lvl5pPr marL="2057400" indent="-228600" defTabSz="0" eaLnBrk="0" hangingPunct="0">
              <a:defRPr kumimoji="1">
                <a:solidFill>
                  <a:schemeClr val="tx1"/>
                </a:solidFill>
                <a:latin typeface="Arial" pitchFamily="34" charset="0"/>
                <a:ea typeface="新細明體" pitchFamily="18" charset="-120"/>
              </a:defRPr>
            </a:lvl5pPr>
            <a:lvl6pPr marL="2514600" indent="-228600" defTabSz="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4400" b="1" dirty="0">
                <a:solidFill>
                  <a:srgbClr val="0000FF"/>
                </a:solidFill>
                <a:latin typeface="微軟正黑體" panose="020B0604030504040204" pitchFamily="34" charset="-120"/>
                <a:ea typeface="微軟正黑體" panose="020B0604030504040204" pitchFamily="34" charset="-120"/>
              </a:rPr>
              <a:t>簡報大綱</a:t>
            </a:r>
            <a:endParaRPr kumimoji="0" lang="en-US" altLang="zh-TW" sz="4400" b="1" dirty="0">
              <a:solidFill>
                <a:srgbClr val="0000FF"/>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173078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a:spLocks noChangeArrowheads="1"/>
          </p:cNvSpPr>
          <p:nvPr/>
        </p:nvSpPr>
        <p:spPr bwMode="auto">
          <a:xfrm>
            <a:off x="0" y="2708920"/>
            <a:ext cx="9144000"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6600" b="1" dirty="0">
                <a:latin typeface="微軟正黑體" panose="020B0604030504040204" pitchFamily="34" charset="-120"/>
                <a:ea typeface="微軟正黑體" panose="020B0604030504040204" pitchFamily="34" charset="-120"/>
              </a:rPr>
              <a:t>綜合討論</a:t>
            </a:r>
          </a:p>
        </p:txBody>
      </p:sp>
    </p:spTree>
    <p:extLst>
      <p:ext uri="{BB962C8B-B14F-4D97-AF65-F5344CB8AC3E}">
        <p14:creationId xmlns:p14="http://schemas.microsoft.com/office/powerpoint/2010/main" xmlns="" val="3371233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2"/>
          <p:cNvSpPr txBox="1">
            <a:spLocks noChangeArrowheads="1"/>
          </p:cNvSpPr>
          <p:nvPr/>
        </p:nvSpPr>
        <p:spPr bwMode="auto">
          <a:xfrm>
            <a:off x="395536" y="980728"/>
            <a:ext cx="8388350" cy="4856036"/>
          </a:xfrm>
          <a:prstGeom prst="rect">
            <a:avLst/>
          </a:prstGeom>
          <a:noFill/>
          <a:ln w="9525">
            <a:noFill/>
            <a:miter lim="800000"/>
            <a:headEnd/>
            <a:tailEnd/>
          </a:ln>
        </p:spPr>
        <p:txBody>
          <a:bodyPr lIns="115153" tIns="57576" rIns="115153" bIns="57576">
            <a:spAutoFit/>
          </a:bodyPr>
          <a:lstStyle/>
          <a:p>
            <a:pPr defTabSz="1152525">
              <a:defRPr/>
            </a:pPr>
            <a:endParaRPr lang="en-US" altLang="zh-TW" sz="3200" b="1" dirty="0" smtClean="0">
              <a:effectLst>
                <a:outerShdw blurRad="38100" dist="38100" dir="2700000" algn="tl">
                  <a:srgbClr val="000000">
                    <a:alpha val="43137"/>
                  </a:srgbClr>
                </a:outerShdw>
              </a:effectLst>
              <a:latin typeface="+mj-ea"/>
              <a:ea typeface="+mj-ea"/>
            </a:endParaRPr>
          </a:p>
          <a:p>
            <a:pPr defTabSz="1152525">
              <a:defRPr/>
            </a:pPr>
            <a:r>
              <a:rPr lang="zh-TW" altLang="en-US" sz="3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新</a:t>
            </a:r>
            <a:r>
              <a:rPr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北市政府都市更新處</a:t>
            </a:r>
            <a:r>
              <a:rPr lang="zh-TW" altLang="en-US" sz="3200" b="1" dirty="0">
                <a:latin typeface="微軟正黑體" panose="020B0604030504040204" pitchFamily="34" charset="-120"/>
                <a:ea typeface="微軟正黑體" panose="020B0604030504040204" pitchFamily="34" charset="-120"/>
              </a:rPr>
              <a:t>　</a:t>
            </a:r>
          </a:p>
          <a:p>
            <a:pPr defTabSz="1152525">
              <a:defRPr/>
            </a:pPr>
            <a:r>
              <a:rPr lang="zh-TW" altLang="en-US" sz="2000" dirty="0">
                <a:latin typeface="微軟正黑體" panose="020B0604030504040204" pitchFamily="34" charset="-120"/>
                <a:ea typeface="微軟正黑體" panose="020B0604030504040204" pitchFamily="34" charset="-120"/>
              </a:rPr>
              <a:t>地址：</a:t>
            </a:r>
            <a:r>
              <a:rPr lang="en-US" altLang="zh-TW" sz="2000" dirty="0">
                <a:latin typeface="微軟正黑體" panose="020B0604030504040204" pitchFamily="34" charset="-120"/>
                <a:ea typeface="微軟正黑體" panose="020B0604030504040204" pitchFamily="34" charset="-120"/>
              </a:rPr>
              <a:t>(22066)</a:t>
            </a:r>
            <a:r>
              <a:rPr lang="zh-TW" altLang="en-US" sz="2000" dirty="0">
                <a:latin typeface="微軟正黑體" panose="020B0604030504040204" pitchFamily="34" charset="-120"/>
                <a:ea typeface="微軟正黑體" panose="020B0604030504040204" pitchFamily="34" charset="-120"/>
              </a:rPr>
              <a:t>新北市板橋區漢生東路</a:t>
            </a:r>
            <a:r>
              <a:rPr lang="en-US" altLang="zh-TW" sz="2000" dirty="0">
                <a:latin typeface="微軟正黑體" panose="020B0604030504040204" pitchFamily="34" charset="-120"/>
                <a:ea typeface="微軟正黑體" panose="020B0604030504040204" pitchFamily="34" charset="-120"/>
              </a:rPr>
              <a:t>266</a:t>
            </a:r>
            <a:r>
              <a:rPr lang="zh-TW" altLang="en-US" sz="2000" dirty="0">
                <a:latin typeface="微軟正黑體" panose="020B0604030504040204" pitchFamily="34" charset="-120"/>
                <a:ea typeface="微軟正黑體" panose="020B0604030504040204" pitchFamily="34" charset="-120"/>
              </a:rPr>
              <a:t>號</a:t>
            </a:r>
            <a:r>
              <a:rPr lang="en-US" altLang="zh-TW" sz="2000" dirty="0">
                <a:latin typeface="微軟正黑體" panose="020B0604030504040204" pitchFamily="34" charset="-120"/>
                <a:ea typeface="微軟正黑體" panose="020B0604030504040204" pitchFamily="34" charset="-120"/>
              </a:rPr>
              <a:t>2</a:t>
            </a:r>
            <a:r>
              <a:rPr lang="zh-TW" altLang="en-US" sz="2000" dirty="0">
                <a:latin typeface="微軟正黑體" panose="020B0604030504040204" pitchFamily="34" charset="-120"/>
                <a:ea typeface="微軟正黑體" panose="020B0604030504040204" pitchFamily="34" charset="-120"/>
              </a:rPr>
              <a:t>樓</a:t>
            </a:r>
          </a:p>
          <a:p>
            <a:pPr defTabSz="1152525">
              <a:defRPr/>
            </a:pPr>
            <a:r>
              <a:rPr lang="zh-TW" altLang="en-US" sz="2000" dirty="0">
                <a:latin typeface="微軟正黑體" panose="020B0604030504040204" pitchFamily="34" charset="-120"/>
                <a:ea typeface="微軟正黑體" panose="020B0604030504040204" pitchFamily="34" charset="-120"/>
              </a:rPr>
              <a:t>聯絡電話</a:t>
            </a:r>
            <a:r>
              <a:rPr lang="zh-TW" altLang="en-US" sz="2000" dirty="0" smtClean="0">
                <a:latin typeface="微軟正黑體" panose="020B0604030504040204" pitchFamily="34" charset="-120"/>
                <a:ea typeface="微軟正黑體" panose="020B0604030504040204" pitchFamily="34" charset="-120"/>
              </a:rPr>
              <a:t>：</a:t>
            </a:r>
            <a:r>
              <a:rPr lang="en-US" altLang="zh-TW" sz="2000" dirty="0" smtClean="0">
                <a:latin typeface="微軟正黑體" panose="020B0604030504040204" pitchFamily="34" charset="-120"/>
                <a:ea typeface="微軟正黑體" panose="020B0604030504040204" pitchFamily="34" charset="-120"/>
              </a:rPr>
              <a:t>(02)2950-6206</a:t>
            </a:r>
            <a:r>
              <a:rPr lang="zh-TW" altLang="en-US" sz="2000" dirty="0" smtClean="0">
                <a:latin typeface="微軟正黑體" panose="020B0604030504040204" pitchFamily="34" charset="-120"/>
                <a:ea typeface="微軟正黑體" panose="020B0604030504040204" pitchFamily="34" charset="-120"/>
              </a:rPr>
              <a:t> 分機：</a:t>
            </a:r>
            <a:r>
              <a:rPr lang="en-US" altLang="zh-TW" sz="2000" dirty="0" smtClean="0">
                <a:latin typeface="微軟正黑體" panose="020B0604030504040204" pitchFamily="34" charset="-120"/>
                <a:ea typeface="微軟正黑體" panose="020B0604030504040204" pitchFamily="34" charset="-120"/>
              </a:rPr>
              <a:t>502~515</a:t>
            </a:r>
            <a:endParaRPr lang="en-US" altLang="zh-TW" sz="2000" dirty="0">
              <a:latin typeface="微軟正黑體" panose="020B0604030504040204" pitchFamily="34" charset="-120"/>
              <a:ea typeface="微軟正黑體" panose="020B0604030504040204" pitchFamily="34" charset="-120"/>
            </a:endParaRPr>
          </a:p>
          <a:p>
            <a:pPr defTabSz="1152525">
              <a:defRPr/>
            </a:pPr>
            <a:r>
              <a:rPr kumimoji="0" lang="zh-TW" altLang="en-US" sz="2000" dirty="0">
                <a:solidFill>
                  <a:schemeClr val="accent1">
                    <a:lumMod val="25000"/>
                  </a:schemeClr>
                </a:solidFill>
                <a:latin typeface="微軟正黑體" panose="020B0604030504040204" pitchFamily="34" charset="-120"/>
                <a:ea typeface="微軟正黑體" panose="020B0604030504040204" pitchFamily="34" charset="-120"/>
              </a:rPr>
              <a:t>網址</a:t>
            </a:r>
            <a:r>
              <a:rPr lang="zh-TW" altLang="en-US" sz="2000" dirty="0">
                <a:solidFill>
                  <a:srgbClr val="0000CC"/>
                </a:solidFill>
                <a:latin typeface="微軟正黑體" panose="020B0604030504040204" pitchFamily="34" charset="-120"/>
                <a:ea typeface="微軟正黑體" panose="020B0604030504040204" pitchFamily="34" charset="-120"/>
              </a:rPr>
              <a:t>：</a:t>
            </a:r>
            <a:r>
              <a:rPr kumimoji="0" lang="en-US" altLang="zh-TW" sz="2000" dirty="0">
                <a:latin typeface="微軟正黑體" panose="020B0604030504040204" pitchFamily="34" charset="-120"/>
                <a:ea typeface="微軟正黑體" panose="020B0604030504040204" pitchFamily="34" charset="-120"/>
                <a:hlinkClick r:id="rId3"/>
              </a:rPr>
              <a:t>http://www.uro.ntpc.gov.tw/</a:t>
            </a:r>
          </a:p>
          <a:p>
            <a:pPr defTabSz="1152525">
              <a:defRPr/>
            </a:pPr>
            <a:endParaRPr lang="en-US" altLang="zh-TW" sz="2400" dirty="0">
              <a:solidFill>
                <a:srgbClr val="0000CC"/>
              </a:solidFill>
              <a:latin typeface="微軟正黑體" panose="020B0604030504040204" pitchFamily="34" charset="-120"/>
              <a:ea typeface="微軟正黑體" panose="020B0604030504040204" pitchFamily="34" charset="-120"/>
            </a:endParaRPr>
          </a:p>
          <a:p>
            <a:pPr defTabSz="1152525">
              <a:defRPr/>
            </a:pPr>
            <a:r>
              <a:rPr kumimoji="0" lang="zh-TW" altLang="en-US" sz="3200" b="1" dirty="0">
                <a:solidFill>
                  <a:schemeClr val="accent1">
                    <a:lumMod val="2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社團法人新北市都市更新學會</a:t>
            </a:r>
          </a:p>
          <a:p>
            <a:pPr defTabSz="1152525">
              <a:defRPr/>
            </a:pPr>
            <a:r>
              <a:rPr kumimoji="0" lang="zh-TW" altLang="en-US" sz="2000" dirty="0" smtClean="0">
                <a:solidFill>
                  <a:schemeClr val="accent1">
                    <a:lumMod val="25000"/>
                  </a:schemeClr>
                </a:solidFill>
                <a:latin typeface="微軟正黑體" panose="020B0604030504040204" pitchFamily="34" charset="-120"/>
                <a:ea typeface="微軟正黑體" panose="020B0604030504040204" pitchFamily="34" charset="-120"/>
              </a:rPr>
              <a:t>會址：新</a:t>
            </a:r>
            <a:r>
              <a:rPr kumimoji="0" lang="zh-TW" altLang="en-US" sz="2000" dirty="0">
                <a:solidFill>
                  <a:schemeClr val="accent1">
                    <a:lumMod val="25000"/>
                  </a:schemeClr>
                </a:solidFill>
                <a:latin typeface="微軟正黑體" panose="020B0604030504040204" pitchFamily="34" charset="-120"/>
                <a:ea typeface="微軟正黑體" panose="020B0604030504040204" pitchFamily="34" charset="-120"/>
              </a:rPr>
              <a:t>北市中和區中山路二段３０５號２</a:t>
            </a:r>
            <a:r>
              <a:rPr kumimoji="0" lang="zh-TW" altLang="en-US" sz="2000" dirty="0" smtClean="0">
                <a:solidFill>
                  <a:schemeClr val="accent1">
                    <a:lumMod val="25000"/>
                  </a:schemeClr>
                </a:solidFill>
                <a:latin typeface="微軟正黑體" panose="020B0604030504040204" pitchFamily="34" charset="-120"/>
                <a:ea typeface="微軟正黑體" panose="020B0604030504040204" pitchFamily="34" charset="-120"/>
              </a:rPr>
              <a:t>樓</a:t>
            </a:r>
            <a:r>
              <a:rPr kumimoji="0" lang="zh-TW" altLang="en-US" sz="2000" dirty="0">
                <a:solidFill>
                  <a:schemeClr val="accent1">
                    <a:lumMod val="25000"/>
                  </a:schemeClr>
                </a:solidFill>
                <a:latin typeface="微軟正黑體" panose="020B0604030504040204" pitchFamily="34" charset="-120"/>
                <a:ea typeface="微軟正黑體" panose="020B0604030504040204" pitchFamily="34" charset="-120"/>
              </a:rPr>
              <a:t>之</a:t>
            </a:r>
            <a:r>
              <a:rPr kumimoji="0" lang="en-US" altLang="zh-TW" sz="2000" dirty="0">
                <a:solidFill>
                  <a:schemeClr val="accent1">
                    <a:lumMod val="25000"/>
                  </a:schemeClr>
                </a:solidFill>
                <a:latin typeface="微軟正黑體" panose="020B0604030504040204" pitchFamily="34" charset="-120"/>
                <a:ea typeface="微軟正黑體" panose="020B0604030504040204" pitchFamily="34" charset="-120"/>
              </a:rPr>
              <a:t>18</a:t>
            </a:r>
            <a:endParaRPr kumimoji="0" lang="zh-TW" altLang="en-US" sz="2000" dirty="0">
              <a:solidFill>
                <a:schemeClr val="accent1">
                  <a:lumMod val="25000"/>
                </a:schemeClr>
              </a:solidFill>
              <a:latin typeface="微軟正黑體" panose="020B0604030504040204" pitchFamily="34" charset="-120"/>
              <a:ea typeface="微軟正黑體" panose="020B0604030504040204" pitchFamily="34" charset="-120"/>
            </a:endParaRPr>
          </a:p>
          <a:p>
            <a:pPr defTabSz="1152525">
              <a:defRPr/>
            </a:pPr>
            <a:r>
              <a:rPr kumimoji="0" lang="zh-TW" altLang="en-US" sz="2000" dirty="0" smtClean="0">
                <a:solidFill>
                  <a:schemeClr val="accent1">
                    <a:lumMod val="25000"/>
                  </a:schemeClr>
                </a:solidFill>
                <a:latin typeface="微軟正黑體" panose="020B0604030504040204" pitchFamily="34" charset="-120"/>
                <a:ea typeface="微軟正黑體" panose="020B0604030504040204" pitchFamily="34" charset="-120"/>
              </a:rPr>
              <a:t>電話：</a:t>
            </a:r>
            <a:r>
              <a:rPr lang="en-US" altLang="zh-TW" sz="2000" dirty="0" smtClean="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02)2243-0524</a:t>
            </a:r>
            <a:r>
              <a:rPr kumimoji="0" lang="en-US" altLang="zh-TW" sz="2000" dirty="0">
                <a:solidFill>
                  <a:schemeClr val="accent1">
                    <a:lumMod val="25000"/>
                  </a:schemeClr>
                </a:solidFill>
                <a:latin typeface="微軟正黑體" panose="020B0604030504040204" pitchFamily="34" charset="-120"/>
                <a:ea typeface="微軟正黑體" panose="020B0604030504040204" pitchFamily="34" charset="-120"/>
              </a:rPr>
              <a:t>    </a:t>
            </a:r>
            <a:r>
              <a:rPr kumimoji="0" lang="zh-TW" altLang="en-US" sz="2000" dirty="0" smtClean="0">
                <a:solidFill>
                  <a:schemeClr val="accent1">
                    <a:lumMod val="25000"/>
                  </a:schemeClr>
                </a:solidFill>
                <a:latin typeface="微軟正黑體" panose="020B0604030504040204" pitchFamily="34" charset="-120"/>
                <a:ea typeface="微軟正黑體" panose="020B0604030504040204" pitchFamily="34" charset="-120"/>
              </a:rPr>
              <a:t>傳真：</a:t>
            </a:r>
            <a:r>
              <a:rPr kumimoji="0" lang="en-US" altLang="zh-TW" sz="2000" dirty="0" smtClean="0">
                <a:solidFill>
                  <a:schemeClr val="accent1">
                    <a:lumMod val="25000"/>
                  </a:schemeClr>
                </a:solidFill>
                <a:latin typeface="微軟正黑體" panose="020B0604030504040204" pitchFamily="34" charset="-120"/>
                <a:ea typeface="微軟正黑體" panose="020B0604030504040204" pitchFamily="34" charset="-120"/>
              </a:rPr>
              <a:t>(</a:t>
            </a:r>
            <a:r>
              <a:rPr kumimoji="0" lang="en-US" altLang="zh-TW" sz="2000" dirty="0">
                <a:solidFill>
                  <a:schemeClr val="accent1">
                    <a:lumMod val="25000"/>
                  </a:schemeClr>
                </a:solidFill>
                <a:latin typeface="微軟正黑體" panose="020B0604030504040204" pitchFamily="34" charset="-120"/>
                <a:ea typeface="微軟正黑體" panose="020B0604030504040204" pitchFamily="34" charset="-120"/>
              </a:rPr>
              <a:t>02)2243-6141</a:t>
            </a:r>
            <a:r>
              <a:rPr kumimoji="0" lang="en-US" altLang="zh-TW" sz="2000" dirty="0">
                <a:latin typeface="微軟正黑體" panose="020B0604030504040204" pitchFamily="34" charset="-120"/>
                <a:ea typeface="微軟正黑體" panose="020B0604030504040204" pitchFamily="34" charset="-120"/>
              </a:rPr>
              <a:t>    </a:t>
            </a:r>
          </a:p>
          <a:p>
            <a:pPr defTabSz="1152525">
              <a:defRPr/>
            </a:pPr>
            <a:r>
              <a:rPr kumimoji="0" lang="zh-TW" altLang="en-US" sz="2000" dirty="0">
                <a:solidFill>
                  <a:schemeClr val="accent1">
                    <a:lumMod val="25000"/>
                  </a:schemeClr>
                </a:solidFill>
                <a:latin typeface="微軟正黑體" panose="020B0604030504040204" pitchFamily="34" charset="-120"/>
                <a:ea typeface="微軟正黑體" panose="020B0604030504040204" pitchFamily="34" charset="-120"/>
              </a:rPr>
              <a:t>網址： </a:t>
            </a:r>
            <a:r>
              <a:rPr kumimoji="0" lang="en-US" altLang="zh-TW" sz="2000" dirty="0">
                <a:latin typeface="微軟正黑體" panose="020B0604030504040204" pitchFamily="34" charset="-120"/>
                <a:ea typeface="微軟正黑體" panose="020B0604030504040204" pitchFamily="34" charset="-120"/>
                <a:hlinkClick r:id="rId3"/>
              </a:rPr>
              <a:t>http://www.ntura.org.tw/</a:t>
            </a:r>
            <a:endParaRPr kumimoji="0" lang="en-US" altLang="zh-TW" sz="2000" dirty="0">
              <a:latin typeface="微軟正黑體" panose="020B0604030504040204" pitchFamily="34" charset="-120"/>
              <a:ea typeface="微軟正黑體" panose="020B0604030504040204" pitchFamily="34" charset="-120"/>
            </a:endParaRPr>
          </a:p>
          <a:p>
            <a:pPr defTabSz="1152525">
              <a:defRPr/>
            </a:pPr>
            <a:r>
              <a:rPr kumimoji="0" lang="en-US" altLang="zh-TW" sz="2000" dirty="0" smtClean="0">
                <a:solidFill>
                  <a:schemeClr val="accent1">
                    <a:lumMod val="25000"/>
                  </a:schemeClr>
                </a:solidFill>
                <a:latin typeface="微軟正黑體" panose="020B0604030504040204" pitchFamily="34" charset="-120"/>
                <a:ea typeface="微軟正黑體" panose="020B0604030504040204" pitchFamily="34" charset="-120"/>
              </a:rPr>
              <a:t>E-mail</a:t>
            </a:r>
            <a:r>
              <a:rPr lang="zh-TW" altLang="en-US" sz="2000" dirty="0">
                <a:solidFill>
                  <a:schemeClr val="accent1">
                    <a:lumMod val="25000"/>
                  </a:schemeClr>
                </a:solidFill>
                <a:latin typeface="微軟正黑體" panose="020B0604030504040204" pitchFamily="34" charset="-120"/>
                <a:ea typeface="微軟正黑體" panose="020B0604030504040204" pitchFamily="34" charset="-120"/>
              </a:rPr>
              <a:t>：</a:t>
            </a:r>
            <a:r>
              <a:rPr kumimoji="0" lang="en-US" altLang="zh-TW" sz="2000" i="1" u="sng" dirty="0" smtClean="0">
                <a:solidFill>
                  <a:schemeClr val="accent1">
                    <a:lumMod val="25000"/>
                  </a:schemeClr>
                </a:solidFill>
                <a:latin typeface="微軟正黑體" panose="020B0604030504040204" pitchFamily="34" charset="-120"/>
                <a:ea typeface="微軟正黑體" panose="020B0604030504040204" pitchFamily="34" charset="-120"/>
              </a:rPr>
              <a:t>ntura.aa@msa.hinet.net</a:t>
            </a:r>
            <a:r>
              <a:rPr kumimoji="0" lang="en-US" altLang="zh-TW" sz="2000" dirty="0" smtClean="0">
                <a:solidFill>
                  <a:schemeClr val="accent1">
                    <a:lumMod val="25000"/>
                  </a:schemeClr>
                </a:solidFill>
                <a:latin typeface="微軟正黑體" panose="020B0604030504040204" pitchFamily="34" charset="-120"/>
                <a:ea typeface="微軟正黑體" panose="020B0604030504040204" pitchFamily="34" charset="-120"/>
              </a:rPr>
              <a:t> </a:t>
            </a:r>
            <a:endParaRPr kumimoji="0" lang="en-US" altLang="zh-TW" sz="2000" dirty="0">
              <a:solidFill>
                <a:schemeClr val="accent1">
                  <a:lumMod val="25000"/>
                </a:schemeClr>
              </a:solidFill>
              <a:latin typeface="微軟正黑體" panose="020B0604030504040204" pitchFamily="34" charset="-120"/>
              <a:ea typeface="微軟正黑體" panose="020B0604030504040204" pitchFamily="34" charset="-120"/>
            </a:endParaRPr>
          </a:p>
          <a:p>
            <a:pPr defTabSz="1152525">
              <a:defRPr/>
            </a:pPr>
            <a:endParaRPr kumimoji="0" lang="en-US" altLang="zh-TW" sz="2400" dirty="0">
              <a:solidFill>
                <a:schemeClr val="accent1">
                  <a:lumMod val="25000"/>
                </a:schemeClr>
              </a:solidFill>
              <a:latin typeface="微軟正黑體" panose="020B0604030504040204" pitchFamily="34" charset="-120"/>
              <a:ea typeface="微軟正黑體" panose="020B0604030504040204" pitchFamily="34" charset="-120"/>
            </a:endParaRPr>
          </a:p>
          <a:p>
            <a:pPr defTabSz="1152525">
              <a:defRPr/>
            </a:pPr>
            <a:r>
              <a:rPr kumimoji="0" lang="zh-TW" altLang="en-US" sz="2400" b="1" dirty="0">
                <a:solidFill>
                  <a:srgbClr val="FF0000"/>
                </a:solidFill>
                <a:latin typeface="微軟正黑體" panose="020B0604030504040204" pitchFamily="34" charset="-120"/>
                <a:ea typeface="微軟正黑體" panose="020B0604030504040204" pitchFamily="34" charset="-120"/>
              </a:rPr>
              <a:t>★辦理都市更新過程如遭暴力介入，應即與警方</a:t>
            </a:r>
            <a:r>
              <a:rPr kumimoji="0" lang="zh-TW" altLang="en-US" sz="2400" b="1" dirty="0" smtClean="0">
                <a:solidFill>
                  <a:srgbClr val="FF0000"/>
                </a:solidFill>
                <a:latin typeface="微軟正黑體" panose="020B0604030504040204" pitchFamily="34" charset="-120"/>
                <a:ea typeface="微軟正黑體" panose="020B0604030504040204" pitchFamily="34" charset="-120"/>
              </a:rPr>
              <a:t>聯繫</a:t>
            </a:r>
            <a:r>
              <a:rPr kumimoji="0" lang="zh-TW" altLang="en-US" sz="2400" b="1" dirty="0">
                <a:solidFill>
                  <a:srgbClr val="FF0000"/>
                </a:solidFill>
                <a:latin typeface="微軟正黑體" panose="020B0604030504040204" pitchFamily="34" charset="-120"/>
                <a:ea typeface="微軟正黑體" panose="020B0604030504040204" pitchFamily="34" charset="-120"/>
              </a:rPr>
              <a:t>。</a:t>
            </a:r>
          </a:p>
        </p:txBody>
      </p:sp>
      <p:sp>
        <p:nvSpPr>
          <p:cNvPr id="7" name="投影片編號版面配置區 3"/>
          <p:cNvSpPr txBox="1">
            <a:spLocks/>
          </p:cNvSpPr>
          <p:nvPr/>
        </p:nvSpPr>
        <p:spPr>
          <a:xfrm>
            <a:off x="8229600" y="6477000"/>
            <a:ext cx="762000" cy="244475"/>
          </a:xfrm>
          <a:prstGeom prst="rect">
            <a:avLst/>
          </a:prstGeom>
        </p:spPr>
        <p:txBody>
          <a:bodyPr/>
          <a:lstStyle/>
          <a:p>
            <a:pPr algn="r">
              <a:defRPr/>
            </a:pPr>
            <a:endParaRPr kumimoji="0" lang="en-US" altLang="zh-TW" sz="1400" b="1" dirty="0">
              <a:solidFill>
                <a:schemeClr val="bg1"/>
              </a:solidFill>
              <a:effectLst>
                <a:outerShdw blurRad="38100" dist="38100" dir="2700000" algn="tl">
                  <a:srgbClr val="000000">
                    <a:alpha val="43137"/>
                  </a:srgbClr>
                </a:outerShdw>
              </a:effectLst>
              <a:latin typeface="+mj-ea"/>
              <a:ea typeface="+mj-ea"/>
            </a:endParaRPr>
          </a:p>
        </p:txBody>
      </p:sp>
      <p:sp>
        <p:nvSpPr>
          <p:cNvPr id="55302" name="文字方塊 423"/>
          <p:cNvSpPr txBox="1">
            <a:spLocks noChangeArrowheads="1"/>
          </p:cNvSpPr>
          <p:nvPr/>
        </p:nvSpPr>
        <p:spPr bwMode="auto">
          <a:xfrm>
            <a:off x="0" y="159604"/>
            <a:ext cx="9144000"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rtlCol="0" anchor="ctr">
            <a:spAutoFit/>
          </a:bodyPr>
          <a:lstStyle>
            <a:defPPr>
              <a:defRPr lang="zh-TW"/>
            </a:defPPr>
            <a:lvl1pPr algn="ctr" defTabSz="0">
              <a:spcBef>
                <a:spcPct val="0"/>
              </a:spcBef>
              <a:buNone/>
              <a:defRPr kumimoji="1" sz="4400" b="1">
                <a:solidFill>
                  <a:srgbClr val="0000FF"/>
                </a:solidFill>
                <a:latin typeface="微軟正黑體" panose="020B0604030504040204" pitchFamily="34" charset="-120"/>
                <a:ea typeface="微軟正黑體" panose="020B0604030504040204" pitchFamily="34" charset="-120"/>
              </a:defRPr>
            </a:lvl1pPr>
          </a:lstStyle>
          <a:p>
            <a:r>
              <a:rPr lang="zh-TW" altLang="en-US" dirty="0"/>
              <a:t>都市更新諮詢服務</a:t>
            </a:r>
          </a:p>
        </p:txBody>
      </p:sp>
    </p:spTree>
    <p:extLst>
      <p:ext uri="{BB962C8B-B14F-4D97-AF65-F5344CB8AC3E}">
        <p14:creationId xmlns:p14="http://schemas.microsoft.com/office/powerpoint/2010/main" xmlns="" val="3092218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6" name="文字方塊 179"/>
          <p:cNvSpPr txBox="1">
            <a:spLocks noChangeArrowheads="1"/>
          </p:cNvSpPr>
          <p:nvPr/>
        </p:nvSpPr>
        <p:spPr bwMode="auto">
          <a:xfrm>
            <a:off x="35719" y="159604"/>
            <a:ext cx="9144000"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rtlCol="0" anchor="ctr">
            <a:spAutoFit/>
          </a:bodyPr>
          <a:lstStyle>
            <a:lvl1pPr algn="ctr" defTabSz="0">
              <a:spcBef>
                <a:spcPct val="0"/>
              </a:spcBef>
              <a:buNone/>
              <a:defRPr kumimoji="1" sz="4400" b="1">
                <a:solidFill>
                  <a:srgbClr val="0000FF"/>
                </a:solidFill>
                <a:latin typeface="微軟正黑體" panose="020B0604030504040204" pitchFamily="34" charset="-120"/>
                <a:ea typeface="微軟正黑體" panose="020B0604030504040204" pitchFamily="34" charset="-120"/>
              </a:defRPr>
            </a:lvl1pPr>
          </a:lstStyle>
          <a:p>
            <a:r>
              <a:rPr lang="zh-TW" altLang="en-US" dirty="0" smtClean="0"/>
              <a:t>什麼是自主更新</a:t>
            </a:r>
            <a:endParaRPr lang="en-US" altLang="zh-TW" dirty="0"/>
          </a:p>
        </p:txBody>
      </p:sp>
      <p:sp>
        <p:nvSpPr>
          <p:cNvPr id="66568" name="文字方塊 88"/>
          <p:cNvSpPr txBox="1">
            <a:spLocks noChangeArrowheads="1"/>
          </p:cNvSpPr>
          <p:nvPr/>
        </p:nvSpPr>
        <p:spPr bwMode="auto">
          <a:xfrm>
            <a:off x="395536" y="980728"/>
            <a:ext cx="273655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800" dirty="0" smtClean="0">
                <a:latin typeface="微軟正黑體" panose="020B0604030504040204" pitchFamily="34" charset="-120"/>
                <a:ea typeface="微軟正黑體" panose="020B0604030504040204" pitchFamily="34" charset="-120"/>
              </a:rPr>
              <a:t>自主更新定義：</a:t>
            </a:r>
            <a:endParaRPr lang="zh-TW" altLang="en-US" sz="2800" dirty="0">
              <a:latin typeface="微軟正黑體" panose="020B0604030504040204" pitchFamily="34" charset="-120"/>
              <a:ea typeface="微軟正黑體" panose="020B0604030504040204" pitchFamily="34" charset="-120"/>
            </a:endParaRPr>
          </a:p>
        </p:txBody>
      </p:sp>
      <p:sp>
        <p:nvSpPr>
          <p:cNvPr id="6" name="文字方塊 246"/>
          <p:cNvSpPr txBox="1">
            <a:spLocks noChangeArrowheads="1"/>
          </p:cNvSpPr>
          <p:nvPr/>
        </p:nvSpPr>
        <p:spPr bwMode="auto">
          <a:xfrm>
            <a:off x="395288" y="1556792"/>
            <a:ext cx="8424862" cy="4570482"/>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ts val="400"/>
              </a:spcBef>
            </a:pPr>
            <a:r>
              <a:rPr kumimoji="0" lang="zh-TW" altLang="en-US" sz="2800" b="1" dirty="0">
                <a:solidFill>
                  <a:srgbClr val="FF0000"/>
                </a:solidFill>
                <a:latin typeface="微軟正黑體" panose="020B0604030504040204" pitchFamily="34" charset="-120"/>
                <a:ea typeface="微軟正黑體" panose="020B0604030504040204" pitchFamily="34" charset="-120"/>
              </a:rPr>
              <a:t>依都市更新條例第</a:t>
            </a:r>
            <a:r>
              <a:rPr kumimoji="0" lang="en-US" altLang="zh-TW" sz="2800" b="1" dirty="0">
                <a:solidFill>
                  <a:srgbClr val="FF0000"/>
                </a:solidFill>
                <a:latin typeface="微軟正黑體" panose="020B0604030504040204" pitchFamily="34" charset="-120"/>
                <a:ea typeface="微軟正黑體" panose="020B0604030504040204" pitchFamily="34" charset="-120"/>
              </a:rPr>
              <a:t>15</a:t>
            </a:r>
            <a:r>
              <a:rPr kumimoji="0" lang="zh-TW" altLang="en-US" sz="2800" b="1" dirty="0">
                <a:solidFill>
                  <a:srgbClr val="FF0000"/>
                </a:solidFill>
                <a:latin typeface="微軟正黑體" panose="020B0604030504040204" pitchFamily="34" charset="-120"/>
                <a:ea typeface="微軟正黑體" panose="020B0604030504040204" pitchFamily="34" charset="-120"/>
              </a:rPr>
              <a:t>條</a:t>
            </a:r>
            <a:r>
              <a:rPr kumimoji="0" lang="en-US" altLang="zh-TW" sz="2800" dirty="0">
                <a:latin typeface="微軟正黑體" panose="020B0604030504040204" pitchFamily="34" charset="-120"/>
                <a:ea typeface="微軟正黑體" panose="020B0604030504040204" pitchFamily="34" charset="-120"/>
              </a:rPr>
              <a:t>-</a:t>
            </a:r>
            <a:r>
              <a:rPr kumimoji="0" lang="zh-TW" altLang="en-US" sz="2400" dirty="0">
                <a:latin typeface="微軟正黑體" panose="020B0604030504040204" pitchFamily="34" charset="-120"/>
                <a:ea typeface="微軟正黑體" panose="020B0604030504040204" pitchFamily="34" charset="-120"/>
              </a:rPr>
              <a:t>逾七人之</a:t>
            </a:r>
            <a:r>
              <a:rPr kumimoji="0" lang="zh-TW" altLang="en-US" sz="2400" u="sng" dirty="0">
                <a:latin typeface="微軟正黑體" panose="020B0604030504040204" pitchFamily="34" charset="-120"/>
                <a:ea typeface="微軟正黑體" panose="020B0604030504040204" pitchFamily="34" charset="-120"/>
              </a:rPr>
              <a:t>土地</a:t>
            </a:r>
            <a:r>
              <a:rPr kumimoji="0" lang="zh-TW" altLang="en-US" sz="2400" dirty="0">
                <a:latin typeface="微軟正黑體" panose="020B0604030504040204" pitchFamily="34" charset="-120"/>
                <a:ea typeface="微軟正黑體" panose="020B0604030504040204" pitchFamily="34" charset="-120"/>
              </a:rPr>
              <a:t>及</a:t>
            </a:r>
            <a:r>
              <a:rPr kumimoji="0" lang="zh-TW" altLang="en-US" sz="2400" u="sng" dirty="0">
                <a:latin typeface="微軟正黑體" panose="020B0604030504040204" pitchFamily="34" charset="-120"/>
                <a:ea typeface="微軟正黑體" panose="020B0604030504040204" pitchFamily="34" charset="-120"/>
              </a:rPr>
              <a:t>合法建築物 </a:t>
            </a:r>
            <a:r>
              <a:rPr kumimoji="0" lang="zh-TW" altLang="en-US" sz="2400" dirty="0">
                <a:latin typeface="微軟正黑體" panose="020B0604030504040204" pitchFamily="34" charset="-120"/>
                <a:ea typeface="微軟正黑體" panose="020B0604030504040204" pitchFamily="34" charset="-120"/>
              </a:rPr>
              <a:t>所有權人依第十條 及 第十一條規定自行實施都市更新事業時，</a:t>
            </a:r>
          </a:p>
          <a:p>
            <a:pPr eaLnBrk="1" hangingPunct="1">
              <a:spcBef>
                <a:spcPts val="400"/>
              </a:spcBef>
            </a:pPr>
            <a:r>
              <a:rPr kumimoji="0" lang="zh-TW" altLang="en-US" sz="2400" dirty="0">
                <a:latin typeface="微軟正黑體" panose="020B0604030504040204" pitchFamily="34" charset="-120"/>
                <a:ea typeface="微軟正黑體" panose="020B0604030504040204" pitchFamily="34" charset="-120"/>
              </a:rPr>
              <a:t> </a:t>
            </a:r>
            <a:r>
              <a:rPr kumimoji="0" lang="en-US" altLang="zh-TW" sz="2800" dirty="0">
                <a:latin typeface="微軟正黑體" panose="020B0604030504040204" pitchFamily="34" charset="-120"/>
                <a:ea typeface="微軟正黑體" panose="020B0604030504040204" pitchFamily="34" charset="-120"/>
              </a:rPr>
              <a:t>1.</a:t>
            </a:r>
            <a:r>
              <a:rPr kumimoji="0" lang="zh-TW" altLang="en-US" sz="2800" dirty="0">
                <a:latin typeface="微軟正黑體" panose="020B0604030504040204" pitchFamily="34" charset="-120"/>
                <a:ea typeface="微軟正黑體" panose="020B0604030504040204" pitchFamily="34" charset="-120"/>
              </a:rPr>
              <a:t>應組織更新</a:t>
            </a:r>
            <a:r>
              <a:rPr kumimoji="0" lang="zh-TW" altLang="en-US" sz="2800" dirty="0" smtClean="0">
                <a:latin typeface="微軟正黑體" panose="020B0604030504040204" pitchFamily="34" charset="-120"/>
                <a:ea typeface="微軟正黑體" panose="020B0604030504040204" pitchFamily="34" charset="-120"/>
              </a:rPr>
              <a:t>團體</a:t>
            </a:r>
            <a:endParaRPr kumimoji="0" lang="zh-TW" altLang="en-US" sz="2800" dirty="0">
              <a:latin typeface="微軟正黑體" panose="020B0604030504040204" pitchFamily="34" charset="-120"/>
              <a:ea typeface="微軟正黑體" panose="020B0604030504040204" pitchFamily="34" charset="-120"/>
            </a:endParaRPr>
          </a:p>
          <a:p>
            <a:pPr eaLnBrk="1" hangingPunct="1">
              <a:spcBef>
                <a:spcPts val="400"/>
              </a:spcBef>
            </a:pPr>
            <a:r>
              <a:rPr kumimoji="0" lang="en-US" altLang="zh-TW" sz="2800" dirty="0">
                <a:latin typeface="微軟正黑體" panose="020B0604030504040204" pitchFamily="34" charset="-120"/>
                <a:ea typeface="微軟正黑體" panose="020B0604030504040204" pitchFamily="34" charset="-120"/>
              </a:rPr>
              <a:t> 2.</a:t>
            </a:r>
            <a:r>
              <a:rPr kumimoji="0" lang="zh-TW" altLang="en-US" sz="2800" dirty="0">
                <a:latin typeface="微軟正黑體" panose="020B0604030504040204" pitchFamily="34" charset="-120"/>
                <a:ea typeface="微軟正黑體" panose="020B0604030504040204" pitchFamily="34" charset="-120"/>
              </a:rPr>
              <a:t>訂定章程載明下列</a:t>
            </a:r>
            <a:r>
              <a:rPr kumimoji="0" lang="zh-TW" altLang="en-US" sz="2800" dirty="0" smtClean="0">
                <a:latin typeface="微軟正黑體" panose="020B0604030504040204" pitchFamily="34" charset="-120"/>
                <a:ea typeface="微軟正黑體" panose="020B0604030504040204" pitchFamily="34" charset="-120"/>
              </a:rPr>
              <a:t>事項：</a:t>
            </a:r>
            <a:endParaRPr kumimoji="0" lang="en-US" altLang="zh-TW" sz="2800" dirty="0">
              <a:latin typeface="微軟正黑體" panose="020B0604030504040204" pitchFamily="34" charset="-120"/>
              <a:ea typeface="微軟正黑體" panose="020B0604030504040204" pitchFamily="34" charset="-120"/>
            </a:endParaRPr>
          </a:p>
          <a:p>
            <a:pPr marL="360000">
              <a:lnSpc>
                <a:spcPts val="2500"/>
              </a:lnSpc>
              <a:spcBef>
                <a:spcPts val="400"/>
              </a:spcBef>
            </a:pPr>
            <a:r>
              <a:rPr lang="en-US" altLang="zh-TW" sz="2000" dirty="0"/>
              <a:t>(1)</a:t>
            </a:r>
            <a:r>
              <a:rPr lang="zh-TW" altLang="en-US" sz="2000" dirty="0">
                <a:latin typeface="微軟正黑體" panose="020B0604030504040204" pitchFamily="34" charset="-120"/>
                <a:ea typeface="微軟正黑體" panose="020B0604030504040204" pitchFamily="34" charset="-120"/>
              </a:rPr>
              <a:t>團體之名稱及辦公</a:t>
            </a:r>
            <a:r>
              <a:rPr lang="zh-TW" altLang="en-US" sz="2000" dirty="0" smtClean="0">
                <a:latin typeface="微軟正黑體" panose="020B0604030504040204" pitchFamily="34" charset="-120"/>
                <a:ea typeface="微軟正黑體" panose="020B0604030504040204" pitchFamily="34" charset="-120"/>
              </a:rPr>
              <a:t>地點</a:t>
            </a:r>
            <a:endParaRPr lang="en-US" altLang="zh-TW" sz="2000" dirty="0">
              <a:latin typeface="微軟正黑體" panose="020B0604030504040204" pitchFamily="34" charset="-120"/>
              <a:ea typeface="微軟正黑體" panose="020B0604030504040204" pitchFamily="34" charset="-120"/>
            </a:endParaRPr>
          </a:p>
          <a:p>
            <a:pPr marL="360000">
              <a:lnSpc>
                <a:spcPts val="2500"/>
              </a:lnSpc>
              <a:spcBef>
                <a:spcPts val="400"/>
              </a:spcBef>
            </a:pPr>
            <a:r>
              <a:rPr lang="en-US" altLang="zh-TW" sz="2000" dirty="0" smtClean="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2)</a:t>
            </a:r>
            <a:r>
              <a:rPr lang="zh-TW" altLang="en-US" sz="2000" dirty="0">
                <a:latin typeface="微軟正黑體" panose="020B0604030504040204" pitchFamily="34" charset="-120"/>
                <a:ea typeface="微軟正黑體" panose="020B0604030504040204" pitchFamily="34" charset="-120"/>
              </a:rPr>
              <a:t>實施</a:t>
            </a:r>
            <a:r>
              <a:rPr lang="zh-TW" altLang="en-US" sz="2000" dirty="0" smtClean="0">
                <a:latin typeface="微軟正黑體" panose="020B0604030504040204" pitchFamily="34" charset="-120"/>
                <a:ea typeface="微軟正黑體" panose="020B0604030504040204" pitchFamily="34" charset="-120"/>
              </a:rPr>
              <a:t>地區</a:t>
            </a:r>
            <a:endParaRPr lang="en-US" altLang="zh-TW" sz="2000" dirty="0">
              <a:latin typeface="微軟正黑體" panose="020B0604030504040204" pitchFamily="34" charset="-120"/>
              <a:ea typeface="微軟正黑體" panose="020B0604030504040204" pitchFamily="34" charset="-120"/>
            </a:endParaRPr>
          </a:p>
          <a:p>
            <a:pPr marL="360000">
              <a:lnSpc>
                <a:spcPts val="2500"/>
              </a:lnSpc>
              <a:spcBef>
                <a:spcPts val="400"/>
              </a:spcBef>
            </a:pPr>
            <a:r>
              <a:rPr lang="en-US" altLang="zh-TW" sz="2000" dirty="0" smtClean="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3)</a:t>
            </a:r>
            <a:r>
              <a:rPr lang="zh-TW" altLang="en-US" sz="2000" dirty="0">
                <a:latin typeface="微軟正黑體" panose="020B0604030504040204" pitchFamily="34" charset="-120"/>
                <a:ea typeface="微軟正黑體" panose="020B0604030504040204" pitchFamily="34" charset="-120"/>
              </a:rPr>
              <a:t>成員資格、幹部法定人數、任期、職責及選任方式等事項</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360000">
              <a:lnSpc>
                <a:spcPts val="2500"/>
              </a:lnSpc>
              <a:spcBef>
                <a:spcPts val="400"/>
              </a:spcBef>
            </a:pPr>
            <a:r>
              <a:rPr lang="en-US" altLang="zh-TW" sz="2000" dirty="0" smtClean="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4)</a:t>
            </a:r>
            <a:r>
              <a:rPr lang="zh-TW" altLang="en-US" sz="2000" dirty="0">
                <a:latin typeface="微軟正黑體" panose="020B0604030504040204" pitchFamily="34" charset="-120"/>
                <a:ea typeface="微軟正黑體" panose="020B0604030504040204" pitchFamily="34" charset="-120"/>
              </a:rPr>
              <a:t>有關會務運作事項</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360000">
              <a:lnSpc>
                <a:spcPts val="2500"/>
              </a:lnSpc>
              <a:spcBef>
                <a:spcPts val="400"/>
              </a:spcBef>
            </a:pPr>
            <a:r>
              <a:rPr lang="en-US" altLang="zh-TW" sz="2000" dirty="0" smtClean="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5)</a:t>
            </a:r>
            <a:r>
              <a:rPr lang="zh-TW" altLang="en-US" sz="2000" dirty="0">
                <a:latin typeface="微軟正黑體" panose="020B0604030504040204" pitchFamily="34" charset="-120"/>
                <a:ea typeface="微軟正黑體" panose="020B0604030504040204" pitchFamily="34" charset="-120"/>
              </a:rPr>
              <a:t>有關費用分擔、公告及通知方式等事項</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360000">
              <a:lnSpc>
                <a:spcPts val="2500"/>
              </a:lnSpc>
              <a:spcBef>
                <a:spcPts val="400"/>
              </a:spcBef>
            </a:pPr>
            <a:r>
              <a:rPr lang="en-US" altLang="zh-TW" sz="2000" dirty="0" smtClean="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6)</a:t>
            </a:r>
            <a:r>
              <a:rPr lang="zh-TW" altLang="en-US" sz="2000" dirty="0">
                <a:latin typeface="微軟正黑體" panose="020B0604030504040204" pitchFamily="34" charset="-120"/>
                <a:ea typeface="微軟正黑體" panose="020B0604030504040204" pitchFamily="34" charset="-120"/>
              </a:rPr>
              <a:t>其他必要事項。</a:t>
            </a:r>
          </a:p>
          <a:p>
            <a:pPr eaLnBrk="1" hangingPunct="1">
              <a:spcBef>
                <a:spcPts val="400"/>
              </a:spcBef>
            </a:pPr>
            <a:r>
              <a:rPr kumimoji="0" lang="en-US" altLang="zh-TW" sz="2800" dirty="0" smtClean="0">
                <a:latin typeface="微軟正黑體" panose="020B0604030504040204" pitchFamily="34" charset="-120"/>
                <a:ea typeface="微軟正黑體" panose="020B0604030504040204" pitchFamily="34" charset="-120"/>
              </a:rPr>
              <a:t> </a:t>
            </a:r>
            <a:r>
              <a:rPr kumimoji="0" lang="en-US" altLang="zh-TW" sz="2800" dirty="0">
                <a:latin typeface="微軟正黑體" panose="020B0604030504040204" pitchFamily="34" charset="-120"/>
                <a:ea typeface="微軟正黑體" panose="020B0604030504040204" pitchFamily="34" charset="-120"/>
              </a:rPr>
              <a:t>3.</a:t>
            </a:r>
            <a:r>
              <a:rPr kumimoji="0" lang="zh-TW" altLang="en-US" sz="2800" dirty="0">
                <a:latin typeface="微軟正黑體" panose="020B0604030504040204" pitchFamily="34" charset="-120"/>
                <a:ea typeface="微軟正黑體" panose="020B0604030504040204" pitchFamily="34" charset="-120"/>
              </a:rPr>
              <a:t>申請當地直轄市、縣（市）主管機關核准</a:t>
            </a:r>
          </a:p>
        </p:txBody>
      </p:sp>
    </p:spTree>
    <p:extLst>
      <p:ext uri="{BB962C8B-B14F-4D97-AF65-F5344CB8AC3E}">
        <p14:creationId xmlns:p14="http://schemas.microsoft.com/office/powerpoint/2010/main" xmlns="" val="4064567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文字方塊 179"/>
          <p:cNvSpPr txBox="1">
            <a:spLocks noChangeArrowheads="1"/>
          </p:cNvSpPr>
          <p:nvPr/>
        </p:nvSpPr>
        <p:spPr bwMode="auto">
          <a:xfrm>
            <a:off x="0" y="260648"/>
            <a:ext cx="9144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rtlCol="0" anchor="ctr">
            <a:spAutoFit/>
          </a:bodyPr>
          <a:lstStyle>
            <a:defPPr>
              <a:defRPr lang="zh-TW"/>
            </a:defPPr>
            <a:lvl1pPr algn="ctr" defTabSz="0">
              <a:spcBef>
                <a:spcPct val="0"/>
              </a:spcBef>
              <a:buNone/>
              <a:defRPr kumimoji="1" sz="4400" b="1">
                <a:solidFill>
                  <a:srgbClr val="0000FF"/>
                </a:solidFill>
                <a:latin typeface="微軟正黑體" panose="020B0604030504040204" pitchFamily="34" charset="-120"/>
                <a:ea typeface="微軟正黑體" panose="020B0604030504040204" pitchFamily="34" charset="-120"/>
              </a:defRPr>
            </a:lvl1pPr>
          </a:lstStyle>
          <a:p>
            <a:r>
              <a:rPr lang="zh-TW" altLang="en-US" sz="4200" dirty="0" smtClean="0"/>
              <a:t>自組更新流程</a:t>
            </a:r>
            <a:endParaRPr lang="en-US" altLang="zh-TW" sz="4200" dirty="0"/>
          </a:p>
        </p:txBody>
      </p:sp>
      <p:sp>
        <p:nvSpPr>
          <p:cNvPr id="71682" name="Text Box 22"/>
          <p:cNvSpPr txBox="1">
            <a:spLocks noChangeArrowheads="1"/>
          </p:cNvSpPr>
          <p:nvPr/>
        </p:nvSpPr>
        <p:spPr bwMode="auto">
          <a:xfrm>
            <a:off x="373815" y="908720"/>
            <a:ext cx="4575175" cy="67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0292" tIns="25146" rIns="50292" bIns="25146"/>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800" b="1" dirty="0">
                <a:solidFill>
                  <a:srgbClr val="6600FF"/>
                </a:solidFill>
                <a:latin typeface="微軟正黑體" panose="020B0604030504040204" pitchFamily="34" charset="-120"/>
                <a:ea typeface="微軟正黑體" panose="020B0604030504040204" pitchFamily="34" charset="-120"/>
              </a:rPr>
              <a:t>更新團體組成流程圖</a:t>
            </a:r>
          </a:p>
        </p:txBody>
      </p:sp>
      <p:sp>
        <p:nvSpPr>
          <p:cNvPr id="60423" name="AutoShape 4"/>
          <p:cNvSpPr>
            <a:spLocks noChangeAspect="1" noChangeArrowheads="1"/>
          </p:cNvSpPr>
          <p:nvPr/>
        </p:nvSpPr>
        <p:spPr bwMode="auto">
          <a:xfrm>
            <a:off x="2944600" y="1556792"/>
            <a:ext cx="2057341" cy="450850"/>
          </a:xfrm>
          <a:prstGeom prst="flowChartAlternateProcess">
            <a:avLst/>
          </a:prstGeom>
          <a:ln>
            <a:headEnd/>
            <a:tailEnd/>
          </a:ln>
        </p:spPr>
        <p:style>
          <a:lnRef idx="1">
            <a:schemeClr val="accent3"/>
          </a:lnRef>
          <a:fillRef idx="2">
            <a:schemeClr val="accent3"/>
          </a:fillRef>
          <a:effectRef idx="1">
            <a:schemeClr val="accent3"/>
          </a:effectRef>
          <a:fontRef idx="minor">
            <a:schemeClr val="dk1"/>
          </a:fontRef>
        </p:style>
        <p:txBody>
          <a:bodyPr wrap="none" lIns="50292" tIns="25146" rIns="50292" bIns="25146" anchor="ctr"/>
          <a:lstStyle/>
          <a:p>
            <a:pPr algn="ctr">
              <a:defRPr/>
            </a:pPr>
            <a:r>
              <a:rPr lang="zh-TW" altLang="en-US" sz="1400" dirty="0">
                <a:solidFill>
                  <a:srgbClr val="000000"/>
                </a:solidFill>
                <a:latin typeface="微軟正黑體" panose="020B0604030504040204" pitchFamily="34" charset="-120"/>
                <a:ea typeface="微軟正黑體" panose="020B0604030504040204" pitchFamily="34" charset="-120"/>
              </a:rPr>
              <a:t>更新團體籌組發起</a:t>
            </a:r>
            <a:endParaRPr lang="zh-TW" altLang="en-US" sz="1400" dirty="0">
              <a:latin typeface="微軟正黑體" panose="020B0604030504040204" pitchFamily="34" charset="-120"/>
              <a:ea typeface="微軟正黑體" panose="020B0604030504040204" pitchFamily="34" charset="-120"/>
            </a:endParaRPr>
          </a:p>
        </p:txBody>
      </p:sp>
      <p:sp>
        <p:nvSpPr>
          <p:cNvPr id="60424" name="AutoShape 5"/>
          <p:cNvSpPr>
            <a:spLocks noChangeAspect="1" noChangeArrowheads="1"/>
          </p:cNvSpPr>
          <p:nvPr/>
        </p:nvSpPr>
        <p:spPr bwMode="auto">
          <a:xfrm>
            <a:off x="2944600" y="2276872"/>
            <a:ext cx="2057342" cy="449262"/>
          </a:xfrm>
          <a:prstGeom prst="flowChartAlternateProcess">
            <a:avLst/>
          </a:prstGeom>
          <a:ln>
            <a:headEnd/>
            <a:tailEnd/>
          </a:ln>
        </p:spPr>
        <p:style>
          <a:lnRef idx="1">
            <a:schemeClr val="accent3"/>
          </a:lnRef>
          <a:fillRef idx="2">
            <a:schemeClr val="accent3"/>
          </a:fillRef>
          <a:effectRef idx="1">
            <a:schemeClr val="accent3"/>
          </a:effectRef>
          <a:fontRef idx="minor">
            <a:schemeClr val="dk1"/>
          </a:fontRef>
        </p:style>
        <p:txBody>
          <a:bodyPr wrap="none" lIns="50292" tIns="25146" rIns="50292" bIns="25146" anchor="ctr"/>
          <a:lstStyle/>
          <a:p>
            <a:pPr algn="ctr">
              <a:defRPr/>
            </a:pPr>
            <a:r>
              <a:rPr lang="zh-TW" altLang="en-US" sz="1400">
                <a:solidFill>
                  <a:srgbClr val="000000"/>
                </a:solidFill>
                <a:latin typeface="微軟正黑體" panose="020B0604030504040204" pitchFamily="34" charset="-120"/>
                <a:ea typeface="微軟正黑體" panose="020B0604030504040204" pitchFamily="34" charset="-120"/>
              </a:rPr>
              <a:t>申請核准籌組</a:t>
            </a:r>
            <a:endParaRPr lang="zh-TW" altLang="en-US" sz="1400">
              <a:latin typeface="微軟正黑體" panose="020B0604030504040204" pitchFamily="34" charset="-120"/>
              <a:ea typeface="微軟正黑體" panose="020B0604030504040204" pitchFamily="34" charset="-120"/>
            </a:endParaRPr>
          </a:p>
        </p:txBody>
      </p:sp>
      <p:sp>
        <p:nvSpPr>
          <p:cNvPr id="60425" name="AutoShape 6"/>
          <p:cNvSpPr>
            <a:spLocks noChangeAspect="1" noChangeArrowheads="1"/>
          </p:cNvSpPr>
          <p:nvPr/>
        </p:nvSpPr>
        <p:spPr bwMode="auto">
          <a:xfrm>
            <a:off x="2946128" y="3260627"/>
            <a:ext cx="2055813" cy="450850"/>
          </a:xfrm>
          <a:prstGeom prst="flowChartAlternateProcess">
            <a:avLst/>
          </a:prstGeom>
          <a:ln>
            <a:headEnd/>
            <a:tailEnd/>
          </a:ln>
        </p:spPr>
        <p:style>
          <a:lnRef idx="1">
            <a:schemeClr val="accent3"/>
          </a:lnRef>
          <a:fillRef idx="2">
            <a:schemeClr val="accent3"/>
          </a:fillRef>
          <a:effectRef idx="1">
            <a:schemeClr val="accent3"/>
          </a:effectRef>
          <a:fontRef idx="minor">
            <a:schemeClr val="dk1"/>
          </a:fontRef>
        </p:style>
        <p:txBody>
          <a:bodyPr wrap="none" lIns="50292" tIns="25146" rIns="50292" bIns="25146" anchor="ctr"/>
          <a:lstStyle/>
          <a:p>
            <a:pPr algn="ctr">
              <a:defRPr/>
            </a:pPr>
            <a:r>
              <a:rPr lang="zh-TW" altLang="en-US" sz="1400">
                <a:solidFill>
                  <a:srgbClr val="000000"/>
                </a:solidFill>
                <a:latin typeface="微軟正黑體" panose="020B0604030504040204" pitchFamily="34" charset="-120"/>
                <a:ea typeface="微軟正黑體" panose="020B0604030504040204" pitchFamily="34" charset="-120"/>
              </a:rPr>
              <a:t>召開更新會成立大會</a:t>
            </a:r>
            <a:endParaRPr lang="zh-TW" altLang="en-US" sz="1400">
              <a:latin typeface="微軟正黑體" panose="020B0604030504040204" pitchFamily="34" charset="-120"/>
              <a:ea typeface="微軟正黑體" panose="020B0604030504040204" pitchFamily="34" charset="-120"/>
            </a:endParaRPr>
          </a:p>
        </p:txBody>
      </p:sp>
      <p:sp>
        <p:nvSpPr>
          <p:cNvPr id="60426" name="AutoShape 7"/>
          <p:cNvSpPr>
            <a:spLocks noChangeAspect="1" noChangeArrowheads="1"/>
          </p:cNvSpPr>
          <p:nvPr/>
        </p:nvSpPr>
        <p:spPr bwMode="auto">
          <a:xfrm>
            <a:off x="2946128" y="3989289"/>
            <a:ext cx="2055813" cy="449262"/>
          </a:xfrm>
          <a:prstGeom prst="flowChartAlternateProcess">
            <a:avLst/>
          </a:prstGeom>
          <a:ln>
            <a:headEnd/>
            <a:tailEnd/>
          </a:ln>
        </p:spPr>
        <p:style>
          <a:lnRef idx="1">
            <a:schemeClr val="accent3"/>
          </a:lnRef>
          <a:fillRef idx="2">
            <a:schemeClr val="accent3"/>
          </a:fillRef>
          <a:effectRef idx="1">
            <a:schemeClr val="accent3"/>
          </a:effectRef>
          <a:fontRef idx="minor">
            <a:schemeClr val="dk1"/>
          </a:fontRef>
        </p:style>
        <p:txBody>
          <a:bodyPr wrap="none" lIns="50292" tIns="25146" rIns="50292" bIns="25146" anchor="ctr"/>
          <a:lstStyle/>
          <a:p>
            <a:pPr algn="ctr">
              <a:defRPr/>
            </a:pPr>
            <a:r>
              <a:rPr lang="zh-TW" altLang="en-US" sz="1400">
                <a:solidFill>
                  <a:srgbClr val="000000"/>
                </a:solidFill>
                <a:latin typeface="微軟正黑體" panose="020B0604030504040204" pitchFamily="34" charset="-120"/>
                <a:ea typeface="微軟正黑體" panose="020B0604030504040204" pitchFamily="34" charset="-120"/>
              </a:rPr>
              <a:t>檢具文件申請立案核准</a:t>
            </a:r>
            <a:endParaRPr lang="zh-TW" altLang="en-US" sz="1400">
              <a:latin typeface="微軟正黑體" panose="020B0604030504040204" pitchFamily="34" charset="-120"/>
              <a:ea typeface="微軟正黑體" panose="020B0604030504040204" pitchFamily="34" charset="-120"/>
            </a:endParaRPr>
          </a:p>
        </p:txBody>
      </p:sp>
      <p:sp>
        <p:nvSpPr>
          <p:cNvPr id="60427" name="AutoShape 8"/>
          <p:cNvSpPr>
            <a:spLocks noChangeAspect="1" noChangeArrowheads="1"/>
          </p:cNvSpPr>
          <p:nvPr/>
        </p:nvSpPr>
        <p:spPr bwMode="auto">
          <a:xfrm>
            <a:off x="2946128" y="4721127"/>
            <a:ext cx="2055813" cy="450850"/>
          </a:xfrm>
          <a:prstGeom prst="flowChartAlternateProcess">
            <a:avLst/>
          </a:prstGeom>
          <a:ln>
            <a:headEnd/>
            <a:tailEnd/>
          </a:ln>
        </p:spPr>
        <p:style>
          <a:lnRef idx="1">
            <a:schemeClr val="accent3"/>
          </a:lnRef>
          <a:fillRef idx="2">
            <a:schemeClr val="accent3"/>
          </a:fillRef>
          <a:effectRef idx="1">
            <a:schemeClr val="accent3"/>
          </a:effectRef>
          <a:fontRef idx="minor">
            <a:schemeClr val="dk1"/>
          </a:fontRef>
        </p:style>
        <p:txBody>
          <a:bodyPr wrap="none" lIns="50292" tIns="25146" rIns="50292" bIns="25146" anchor="ctr"/>
          <a:lstStyle/>
          <a:p>
            <a:pPr algn="ctr">
              <a:defRPr/>
            </a:pPr>
            <a:r>
              <a:rPr lang="zh-TW" altLang="en-US" sz="1400">
                <a:solidFill>
                  <a:srgbClr val="000000"/>
                </a:solidFill>
                <a:latin typeface="微軟正黑體" panose="020B0604030504040204" pitchFamily="34" charset="-120"/>
                <a:ea typeface="微軟正黑體" panose="020B0604030504040204" pitchFamily="34" charset="-120"/>
              </a:rPr>
              <a:t>都市更新事業之實施</a:t>
            </a:r>
            <a:endParaRPr lang="zh-TW" altLang="en-US" sz="1400">
              <a:latin typeface="微軟正黑體" panose="020B0604030504040204" pitchFamily="34" charset="-120"/>
              <a:ea typeface="微軟正黑體" panose="020B0604030504040204" pitchFamily="34" charset="-120"/>
            </a:endParaRPr>
          </a:p>
        </p:txBody>
      </p:sp>
      <p:sp>
        <p:nvSpPr>
          <p:cNvPr id="60428" name="AutoShape 9"/>
          <p:cNvSpPr>
            <a:spLocks noChangeAspect="1" noChangeArrowheads="1"/>
          </p:cNvSpPr>
          <p:nvPr/>
        </p:nvSpPr>
        <p:spPr bwMode="auto">
          <a:xfrm>
            <a:off x="2946128" y="5570439"/>
            <a:ext cx="1990211" cy="450849"/>
          </a:xfrm>
          <a:prstGeom prst="flowChartAlternateProcess">
            <a:avLst/>
          </a:prstGeom>
          <a:ln>
            <a:headEnd/>
            <a:tailEnd/>
          </a:ln>
        </p:spPr>
        <p:style>
          <a:lnRef idx="1">
            <a:schemeClr val="accent3"/>
          </a:lnRef>
          <a:fillRef idx="2">
            <a:schemeClr val="accent3"/>
          </a:fillRef>
          <a:effectRef idx="1">
            <a:schemeClr val="accent3"/>
          </a:effectRef>
          <a:fontRef idx="minor">
            <a:schemeClr val="dk1"/>
          </a:fontRef>
        </p:style>
        <p:txBody>
          <a:bodyPr wrap="none" lIns="50292" tIns="25146" rIns="50292" bIns="25146" anchor="ctr"/>
          <a:lstStyle/>
          <a:p>
            <a:pPr algn="ctr">
              <a:defRPr/>
            </a:pPr>
            <a:r>
              <a:rPr lang="zh-TW" altLang="en-US" sz="1400" dirty="0">
                <a:solidFill>
                  <a:srgbClr val="000000"/>
                </a:solidFill>
                <a:latin typeface="微軟正黑體" panose="020B0604030504040204" pitchFamily="34" charset="-120"/>
                <a:ea typeface="微軟正黑體" panose="020B0604030504040204" pitchFamily="34" charset="-120"/>
              </a:rPr>
              <a:t>解散及清算</a:t>
            </a:r>
            <a:endParaRPr lang="zh-TW" altLang="en-US" sz="1400" dirty="0">
              <a:latin typeface="微軟正黑體" panose="020B0604030504040204" pitchFamily="34" charset="-120"/>
              <a:ea typeface="微軟正黑體" panose="020B0604030504040204" pitchFamily="34" charset="-120"/>
            </a:endParaRPr>
          </a:p>
        </p:txBody>
      </p:sp>
      <p:sp>
        <p:nvSpPr>
          <p:cNvPr id="60429" name="AutoShape 10"/>
          <p:cNvSpPr>
            <a:spLocks noChangeAspect="1" noChangeArrowheads="1"/>
          </p:cNvSpPr>
          <p:nvPr/>
        </p:nvSpPr>
        <p:spPr bwMode="auto">
          <a:xfrm>
            <a:off x="5735621" y="1217285"/>
            <a:ext cx="3156859" cy="2515986"/>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txBody>
          <a:bodyPr wrap="none" lIns="18000" tIns="25146" rIns="18000" bIns="25146" anchor="ctr"/>
          <a:lstStyle/>
          <a:p>
            <a:pPr marL="108000">
              <a:lnSpc>
                <a:spcPct val="120000"/>
              </a:lnSpc>
              <a:defRPr/>
            </a:pPr>
            <a:r>
              <a:rPr lang="zh-TW" altLang="en-US" sz="1400" b="1" dirty="0" smtClean="0">
                <a:solidFill>
                  <a:srgbClr val="FF0000"/>
                </a:solidFill>
                <a:latin typeface="微軟正黑體" panose="020B0604030504040204" pitchFamily="34" charset="-120"/>
                <a:ea typeface="微軟正黑體" panose="020B0604030504040204" pitchFamily="34" charset="-120"/>
              </a:rPr>
              <a:t>◎</a:t>
            </a:r>
            <a:r>
              <a:rPr lang="zh-TW" altLang="en-US" sz="1400" b="1" dirty="0">
                <a:solidFill>
                  <a:srgbClr val="FF0000"/>
                </a:solidFill>
                <a:latin typeface="微軟正黑體" panose="020B0604030504040204" pitchFamily="34" charset="-120"/>
                <a:ea typeface="微軟正黑體" panose="020B0604030504040204" pitchFamily="34" charset="-120"/>
              </a:rPr>
              <a:t>檢具</a:t>
            </a:r>
            <a:r>
              <a:rPr lang="zh-TW" altLang="en-US" sz="1400" b="1" dirty="0" smtClean="0">
                <a:solidFill>
                  <a:srgbClr val="FF0000"/>
                </a:solidFill>
                <a:latin typeface="微軟正黑體" panose="020B0604030504040204" pitchFamily="34" charset="-120"/>
                <a:ea typeface="微軟正黑體" panose="020B0604030504040204" pitchFamily="34" charset="-120"/>
              </a:rPr>
              <a:t>文件：</a:t>
            </a:r>
            <a:endParaRPr lang="zh-TW" altLang="en-US" sz="1400" b="1" dirty="0">
              <a:solidFill>
                <a:srgbClr val="FF0000"/>
              </a:solidFill>
              <a:latin typeface="微軟正黑體" panose="020B0604030504040204" pitchFamily="34" charset="-120"/>
              <a:ea typeface="微軟正黑體" panose="020B0604030504040204" pitchFamily="34" charset="-120"/>
            </a:endParaRPr>
          </a:p>
          <a:p>
            <a:pPr marL="108000">
              <a:lnSpc>
                <a:spcPct val="120000"/>
              </a:lnSpc>
              <a:defRPr/>
            </a:pPr>
            <a:r>
              <a:rPr lang="en-US" altLang="zh-TW" sz="1400" dirty="0">
                <a:solidFill>
                  <a:srgbClr val="000000"/>
                </a:solidFill>
                <a:latin typeface="微軟正黑體" panose="020B0604030504040204" pitchFamily="34" charset="-120"/>
                <a:ea typeface="微軟正黑體" panose="020B0604030504040204" pitchFamily="34" charset="-120"/>
              </a:rPr>
              <a:t>1.</a:t>
            </a:r>
            <a:r>
              <a:rPr lang="zh-TW" altLang="en-US" sz="1400" dirty="0" smtClean="0">
                <a:solidFill>
                  <a:srgbClr val="000000"/>
                </a:solidFill>
                <a:latin typeface="微軟正黑體" panose="020B0604030504040204" pitchFamily="34" charset="-120"/>
                <a:ea typeface="微軟正黑體" panose="020B0604030504040204" pitchFamily="34" charset="-120"/>
              </a:rPr>
              <a:t>申請書</a:t>
            </a:r>
            <a:endParaRPr lang="zh-TW" altLang="en-US" sz="1400" dirty="0">
              <a:solidFill>
                <a:srgbClr val="000000"/>
              </a:solidFill>
              <a:latin typeface="微軟正黑體" panose="020B0604030504040204" pitchFamily="34" charset="-120"/>
              <a:ea typeface="微軟正黑體" panose="020B0604030504040204" pitchFamily="34" charset="-120"/>
            </a:endParaRPr>
          </a:p>
          <a:p>
            <a:pPr marL="108000">
              <a:lnSpc>
                <a:spcPct val="120000"/>
              </a:lnSpc>
              <a:defRPr/>
            </a:pPr>
            <a:r>
              <a:rPr lang="en-US" altLang="zh-TW" sz="1400" dirty="0">
                <a:solidFill>
                  <a:srgbClr val="000000"/>
                </a:solidFill>
                <a:latin typeface="微軟正黑體" panose="020B0604030504040204" pitchFamily="34" charset="-120"/>
                <a:ea typeface="微軟正黑體" panose="020B0604030504040204" pitchFamily="34" charset="-120"/>
              </a:rPr>
              <a:t>2.</a:t>
            </a:r>
            <a:r>
              <a:rPr lang="zh-TW" altLang="en-US" sz="1400" dirty="0">
                <a:solidFill>
                  <a:srgbClr val="000000"/>
                </a:solidFill>
                <a:latin typeface="微軟正黑體" panose="020B0604030504040204" pitchFamily="34" charset="-120"/>
                <a:ea typeface="微軟正黑體" panose="020B0604030504040204" pitchFamily="34" charset="-120"/>
              </a:rPr>
              <a:t>發起人名冊</a:t>
            </a:r>
          </a:p>
          <a:p>
            <a:pPr marL="108000">
              <a:lnSpc>
                <a:spcPct val="120000"/>
              </a:lnSpc>
              <a:defRPr/>
            </a:pPr>
            <a:r>
              <a:rPr lang="en-US" altLang="zh-TW" sz="1400" dirty="0">
                <a:solidFill>
                  <a:srgbClr val="000000"/>
                </a:solidFill>
                <a:latin typeface="微軟正黑體" panose="020B0604030504040204" pitchFamily="34" charset="-120"/>
                <a:ea typeface="微軟正黑體" panose="020B0604030504040204" pitchFamily="34" charset="-120"/>
              </a:rPr>
              <a:t>3.</a:t>
            </a:r>
            <a:r>
              <a:rPr lang="zh-TW" altLang="en-US" sz="1400" dirty="0">
                <a:solidFill>
                  <a:srgbClr val="000000"/>
                </a:solidFill>
                <a:latin typeface="微軟正黑體" panose="020B0604030504040204" pitchFamily="34" charset="-120"/>
                <a:ea typeface="微軟正黑體" panose="020B0604030504040204" pitchFamily="34" charset="-120"/>
              </a:rPr>
              <a:t>章程草案</a:t>
            </a:r>
          </a:p>
          <a:p>
            <a:pPr marL="108000">
              <a:lnSpc>
                <a:spcPct val="120000"/>
              </a:lnSpc>
              <a:defRPr/>
            </a:pPr>
            <a:r>
              <a:rPr lang="en-US" altLang="zh-TW" sz="1400" dirty="0">
                <a:solidFill>
                  <a:srgbClr val="000000"/>
                </a:solidFill>
                <a:latin typeface="微軟正黑體" panose="020B0604030504040204" pitchFamily="34" charset="-120"/>
                <a:ea typeface="微軟正黑體" panose="020B0604030504040204" pitchFamily="34" charset="-120"/>
              </a:rPr>
              <a:t>4.</a:t>
            </a:r>
            <a:r>
              <a:rPr lang="zh-TW" altLang="en-US" sz="1400" dirty="0">
                <a:solidFill>
                  <a:srgbClr val="000000"/>
                </a:solidFill>
                <a:latin typeface="微軟正黑體" panose="020B0604030504040204" pitchFamily="34" charset="-120"/>
                <a:ea typeface="微軟正黑體" panose="020B0604030504040204" pitchFamily="34" charset="-120"/>
              </a:rPr>
              <a:t>發起人在更新單元</a:t>
            </a:r>
            <a:r>
              <a:rPr lang="zh-TW" altLang="en-US" sz="1400" dirty="0" smtClean="0">
                <a:solidFill>
                  <a:srgbClr val="000000"/>
                </a:solidFill>
                <a:latin typeface="微軟正黑體" panose="020B0604030504040204" pitchFamily="34" charset="-120"/>
                <a:ea typeface="微軟正黑體" panose="020B0604030504040204" pitchFamily="34" charset="-120"/>
              </a:rPr>
              <a:t>內之土地或</a:t>
            </a:r>
            <a:endParaRPr lang="en-US" altLang="zh-TW" sz="1400" dirty="0" smtClean="0">
              <a:solidFill>
                <a:srgbClr val="000000"/>
              </a:solidFill>
              <a:latin typeface="微軟正黑體" panose="020B0604030504040204" pitchFamily="34" charset="-120"/>
              <a:ea typeface="微軟正黑體" panose="020B0604030504040204" pitchFamily="34" charset="-120"/>
            </a:endParaRPr>
          </a:p>
          <a:p>
            <a:pPr marL="108000">
              <a:lnSpc>
                <a:spcPct val="120000"/>
              </a:lnSpc>
              <a:defRPr/>
            </a:pPr>
            <a:r>
              <a:rPr lang="zh-TW" altLang="en-US" sz="1400" dirty="0">
                <a:solidFill>
                  <a:srgbClr val="000000"/>
                </a:solidFill>
                <a:latin typeface="微軟正黑體" panose="020B0604030504040204" pitchFamily="34" charset="-120"/>
                <a:ea typeface="微軟正黑體" panose="020B0604030504040204" pitchFamily="34" charset="-120"/>
              </a:rPr>
              <a:t> </a:t>
            </a:r>
            <a:r>
              <a:rPr lang="zh-TW" altLang="en-US" sz="1400" dirty="0" smtClean="0">
                <a:solidFill>
                  <a:srgbClr val="000000"/>
                </a:solidFill>
                <a:latin typeface="微軟正黑體" panose="020B0604030504040204" pitchFamily="34" charset="-120"/>
                <a:ea typeface="微軟正黑體" panose="020B0604030504040204" pitchFamily="34" charset="-120"/>
              </a:rPr>
              <a:t>  建物</a:t>
            </a:r>
            <a:r>
              <a:rPr lang="zh-TW" altLang="en-US" sz="1400" dirty="0">
                <a:solidFill>
                  <a:srgbClr val="000000"/>
                </a:solidFill>
                <a:latin typeface="微軟正黑體" panose="020B0604030504040204" pitchFamily="34" charset="-120"/>
                <a:ea typeface="微軟正黑體" panose="020B0604030504040204" pitchFamily="34" charset="-120"/>
              </a:rPr>
              <a:t>登記簿謄本</a:t>
            </a:r>
          </a:p>
          <a:p>
            <a:pPr marL="108000">
              <a:lnSpc>
                <a:spcPct val="120000"/>
              </a:lnSpc>
              <a:defRPr/>
            </a:pPr>
            <a:r>
              <a:rPr lang="en-US" altLang="zh-TW" sz="1400" dirty="0">
                <a:solidFill>
                  <a:srgbClr val="000000"/>
                </a:solidFill>
                <a:latin typeface="微軟正黑體" panose="020B0604030504040204" pitchFamily="34" charset="-120"/>
                <a:ea typeface="微軟正黑體" panose="020B0604030504040204" pitchFamily="34" charset="-120"/>
              </a:rPr>
              <a:t>5.</a:t>
            </a:r>
            <a:r>
              <a:rPr lang="zh-TW" altLang="en-US" sz="1400" dirty="0">
                <a:solidFill>
                  <a:srgbClr val="000000"/>
                </a:solidFill>
                <a:latin typeface="微軟正黑體" panose="020B0604030504040204" pitchFamily="34" charset="-120"/>
                <a:ea typeface="微軟正黑體" panose="020B0604030504040204" pitchFamily="34" charset="-120"/>
              </a:rPr>
              <a:t>經主管機關核准之事業</a:t>
            </a:r>
            <a:r>
              <a:rPr lang="zh-TW" altLang="en-US" sz="1400" dirty="0" smtClean="0">
                <a:solidFill>
                  <a:srgbClr val="000000"/>
                </a:solidFill>
                <a:latin typeface="微軟正黑體" panose="020B0604030504040204" pitchFamily="34" charset="-120"/>
                <a:ea typeface="微軟正黑體" panose="020B0604030504040204" pitchFamily="34" charset="-120"/>
              </a:rPr>
              <a:t>概要或已達</a:t>
            </a:r>
            <a:endParaRPr lang="en-US" altLang="zh-TW" sz="1400" dirty="0" smtClean="0">
              <a:solidFill>
                <a:srgbClr val="000000"/>
              </a:solidFill>
              <a:latin typeface="微軟正黑體" panose="020B0604030504040204" pitchFamily="34" charset="-120"/>
              <a:ea typeface="微軟正黑體" panose="020B0604030504040204" pitchFamily="34" charset="-120"/>
            </a:endParaRPr>
          </a:p>
          <a:p>
            <a:pPr marL="108000">
              <a:lnSpc>
                <a:spcPct val="120000"/>
              </a:lnSpc>
              <a:defRPr/>
            </a:pPr>
            <a:r>
              <a:rPr lang="zh-TW" altLang="en-US" sz="1400" dirty="0" smtClean="0">
                <a:solidFill>
                  <a:srgbClr val="000000"/>
                </a:solidFill>
                <a:latin typeface="微軟正黑體" panose="020B0604030504040204" pitchFamily="34" charset="-120"/>
                <a:ea typeface="微軟正黑體" panose="020B0604030504040204" pitchFamily="34" charset="-120"/>
              </a:rPr>
              <a:t>   都更條例第十條第二項前段規定比</a:t>
            </a:r>
            <a:endParaRPr lang="en-US" altLang="zh-TW" sz="1400" dirty="0" smtClean="0">
              <a:solidFill>
                <a:srgbClr val="000000"/>
              </a:solidFill>
              <a:latin typeface="微軟正黑體" panose="020B0604030504040204" pitchFamily="34" charset="-120"/>
              <a:ea typeface="微軟正黑體" panose="020B0604030504040204" pitchFamily="34" charset="-120"/>
            </a:endParaRPr>
          </a:p>
          <a:p>
            <a:pPr marL="108000">
              <a:lnSpc>
                <a:spcPct val="120000"/>
              </a:lnSpc>
              <a:defRPr/>
            </a:pPr>
            <a:r>
              <a:rPr lang="zh-TW" altLang="en-US" sz="1400" dirty="0" smtClean="0">
                <a:solidFill>
                  <a:srgbClr val="000000"/>
                </a:solidFill>
                <a:latin typeface="微軟正黑體" panose="020B0604030504040204" pitchFamily="34" charset="-120"/>
                <a:ea typeface="微軟正黑體" panose="020B0604030504040204" pitchFamily="34" charset="-120"/>
              </a:rPr>
              <a:t>   例之同意籌組證明文件</a:t>
            </a:r>
            <a:endParaRPr lang="zh-TW" altLang="en-US" sz="1400" dirty="0">
              <a:solidFill>
                <a:srgbClr val="000000"/>
              </a:solidFill>
              <a:latin typeface="微軟正黑體" panose="020B0604030504040204" pitchFamily="34" charset="-120"/>
              <a:ea typeface="微軟正黑體" panose="020B0604030504040204" pitchFamily="34" charset="-120"/>
            </a:endParaRPr>
          </a:p>
        </p:txBody>
      </p:sp>
      <p:sp>
        <p:nvSpPr>
          <p:cNvPr id="71708" name="Line 11"/>
          <p:cNvSpPr>
            <a:spLocks noChangeAspect="1" noChangeShapeType="1"/>
          </p:cNvSpPr>
          <p:nvPr/>
        </p:nvSpPr>
        <p:spPr bwMode="auto">
          <a:xfrm>
            <a:off x="3962980" y="1988840"/>
            <a:ext cx="0" cy="288925"/>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latin typeface="微軟正黑體" panose="020B0604030504040204" pitchFamily="34" charset="-120"/>
              <a:ea typeface="微軟正黑體" panose="020B0604030504040204" pitchFamily="34" charset="-120"/>
            </a:endParaRPr>
          </a:p>
        </p:txBody>
      </p:sp>
      <p:sp>
        <p:nvSpPr>
          <p:cNvPr id="71709" name="Line 12"/>
          <p:cNvSpPr>
            <a:spLocks noChangeAspect="1" noChangeShapeType="1"/>
          </p:cNvSpPr>
          <p:nvPr/>
        </p:nvSpPr>
        <p:spPr bwMode="auto">
          <a:xfrm>
            <a:off x="3967742" y="2726134"/>
            <a:ext cx="0" cy="534493"/>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latin typeface="微軟正黑體" panose="020B0604030504040204" pitchFamily="34" charset="-120"/>
              <a:ea typeface="微軟正黑體" panose="020B0604030504040204" pitchFamily="34" charset="-120"/>
            </a:endParaRPr>
          </a:p>
        </p:txBody>
      </p:sp>
      <p:sp>
        <p:nvSpPr>
          <p:cNvPr id="71710" name="Line 13"/>
          <p:cNvSpPr>
            <a:spLocks noChangeAspect="1" noChangeShapeType="1"/>
          </p:cNvSpPr>
          <p:nvPr/>
        </p:nvSpPr>
        <p:spPr bwMode="auto">
          <a:xfrm>
            <a:off x="3967742" y="3711477"/>
            <a:ext cx="0" cy="277812"/>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latin typeface="微軟正黑體" panose="020B0604030504040204" pitchFamily="34" charset="-120"/>
              <a:ea typeface="微軟正黑體" panose="020B0604030504040204" pitchFamily="34" charset="-120"/>
            </a:endParaRPr>
          </a:p>
        </p:txBody>
      </p:sp>
      <p:sp>
        <p:nvSpPr>
          <p:cNvPr id="71711" name="Line 14"/>
          <p:cNvSpPr>
            <a:spLocks noChangeAspect="1" noChangeShapeType="1"/>
          </p:cNvSpPr>
          <p:nvPr/>
        </p:nvSpPr>
        <p:spPr bwMode="auto">
          <a:xfrm>
            <a:off x="3962980" y="4438552"/>
            <a:ext cx="0" cy="282576"/>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latin typeface="微軟正黑體" panose="020B0604030504040204" pitchFamily="34" charset="-120"/>
              <a:ea typeface="微軟正黑體" panose="020B0604030504040204" pitchFamily="34" charset="-120"/>
            </a:endParaRPr>
          </a:p>
        </p:txBody>
      </p:sp>
      <p:sp>
        <p:nvSpPr>
          <p:cNvPr id="71712" name="Line 15"/>
          <p:cNvSpPr>
            <a:spLocks noChangeAspect="1" noChangeShapeType="1"/>
          </p:cNvSpPr>
          <p:nvPr/>
        </p:nvSpPr>
        <p:spPr bwMode="auto">
          <a:xfrm>
            <a:off x="3962980" y="5171977"/>
            <a:ext cx="0" cy="398462"/>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latin typeface="微軟正黑體" panose="020B0604030504040204" pitchFamily="34" charset="-120"/>
              <a:ea typeface="微軟正黑體" panose="020B0604030504040204" pitchFamily="34" charset="-120"/>
            </a:endParaRPr>
          </a:p>
        </p:txBody>
      </p:sp>
      <p:sp>
        <p:nvSpPr>
          <p:cNvPr id="71713" name="Line 16"/>
          <p:cNvSpPr>
            <a:spLocks noChangeAspect="1" noChangeShapeType="1"/>
          </p:cNvSpPr>
          <p:nvPr/>
        </p:nvSpPr>
        <p:spPr bwMode="auto">
          <a:xfrm>
            <a:off x="1491242" y="3106639"/>
            <a:ext cx="2471738"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zh-TW" altLang="en-US">
              <a:latin typeface="微軟正黑體" panose="020B0604030504040204" pitchFamily="34" charset="-120"/>
              <a:ea typeface="微軟正黑體" panose="020B0604030504040204" pitchFamily="34" charset="-120"/>
            </a:endParaRPr>
          </a:p>
        </p:txBody>
      </p:sp>
      <p:sp>
        <p:nvSpPr>
          <p:cNvPr id="71714" name="Line 17"/>
          <p:cNvSpPr>
            <a:spLocks noChangeAspect="1" noChangeShapeType="1"/>
          </p:cNvSpPr>
          <p:nvPr/>
        </p:nvSpPr>
        <p:spPr bwMode="auto">
          <a:xfrm>
            <a:off x="1496005" y="3106639"/>
            <a:ext cx="0" cy="322361"/>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latin typeface="微軟正黑體" panose="020B0604030504040204" pitchFamily="34" charset="-120"/>
              <a:ea typeface="微軟正黑體" panose="020B0604030504040204" pitchFamily="34" charset="-120"/>
            </a:endParaRPr>
          </a:p>
        </p:txBody>
      </p:sp>
      <p:sp>
        <p:nvSpPr>
          <p:cNvPr id="60437" name="AutoShape 18"/>
          <p:cNvSpPr>
            <a:spLocks noChangeAspect="1" noChangeArrowheads="1"/>
          </p:cNvSpPr>
          <p:nvPr/>
        </p:nvSpPr>
        <p:spPr bwMode="auto">
          <a:xfrm>
            <a:off x="683568" y="3482206"/>
            <a:ext cx="1614488" cy="450850"/>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txBody>
          <a:bodyPr wrap="none" lIns="50292" tIns="25146" rIns="50292" bIns="25146" anchor="ctr"/>
          <a:lstStyle/>
          <a:p>
            <a:pPr algn="ctr">
              <a:defRPr/>
            </a:pPr>
            <a:r>
              <a:rPr lang="zh-TW" altLang="en-US" sz="1400">
                <a:solidFill>
                  <a:srgbClr val="000000"/>
                </a:solidFill>
                <a:latin typeface="微軟正黑體" panose="020B0604030504040204" pitchFamily="34" charset="-120"/>
                <a:ea typeface="微軟正黑體" panose="020B0604030504040204" pitchFamily="34" charset="-120"/>
              </a:rPr>
              <a:t>撤銷核准籌組</a:t>
            </a:r>
            <a:endParaRPr lang="zh-TW" altLang="en-US" sz="1400">
              <a:latin typeface="微軟正黑體" panose="020B0604030504040204" pitchFamily="34" charset="-120"/>
              <a:ea typeface="微軟正黑體" panose="020B0604030504040204" pitchFamily="34" charset="-120"/>
            </a:endParaRPr>
          </a:p>
        </p:txBody>
      </p:sp>
      <p:sp>
        <p:nvSpPr>
          <p:cNvPr id="71718" name="Text Box 19"/>
          <p:cNvSpPr txBox="1">
            <a:spLocks noChangeAspect="1" noChangeArrowheads="1"/>
          </p:cNvSpPr>
          <p:nvPr/>
        </p:nvSpPr>
        <p:spPr bwMode="auto">
          <a:xfrm>
            <a:off x="971601" y="2841774"/>
            <a:ext cx="2991380" cy="266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0292" tIns="25146" rIns="50292" bIns="25146">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lang="zh-TW" altLang="en-US" sz="1400" dirty="0" smtClean="0">
                <a:solidFill>
                  <a:srgbClr val="000000"/>
                </a:solidFill>
                <a:latin typeface="微軟正黑體" panose="020B0604030504040204" pitchFamily="34" charset="-120"/>
                <a:ea typeface="微軟正黑體" panose="020B0604030504040204" pitchFamily="34" charset="-120"/>
              </a:rPr>
              <a:t>核准籌組日起</a:t>
            </a:r>
            <a:r>
              <a:rPr lang="en-US" altLang="zh-TW" sz="1400" dirty="0" smtClean="0">
                <a:solidFill>
                  <a:srgbClr val="000000"/>
                </a:solidFill>
                <a:latin typeface="微軟正黑體" panose="020B0604030504040204" pitchFamily="34" charset="-120"/>
                <a:ea typeface="微軟正黑體" panose="020B0604030504040204" pitchFamily="34" charset="-120"/>
              </a:rPr>
              <a:t>6</a:t>
            </a:r>
            <a:r>
              <a:rPr lang="zh-TW" altLang="en-US" sz="1400" dirty="0">
                <a:solidFill>
                  <a:srgbClr val="000000"/>
                </a:solidFill>
                <a:latin typeface="微軟正黑體" panose="020B0604030504040204" pitchFamily="34" charset="-120"/>
                <a:ea typeface="微軟正黑體" panose="020B0604030504040204" pitchFamily="34" charset="-120"/>
              </a:rPr>
              <a:t>個月未</a:t>
            </a:r>
            <a:r>
              <a:rPr lang="zh-TW" altLang="en-US" sz="1400" dirty="0" smtClean="0">
                <a:solidFill>
                  <a:srgbClr val="000000"/>
                </a:solidFill>
                <a:latin typeface="微軟正黑體" panose="020B0604030504040204" pitchFamily="34" charset="-120"/>
                <a:ea typeface="微軟正黑體" panose="020B0604030504040204" pitchFamily="34" charset="-120"/>
              </a:rPr>
              <a:t>召開成立大會</a:t>
            </a:r>
            <a:endParaRPr lang="zh-TW" altLang="en-US" sz="1400" dirty="0">
              <a:latin typeface="微軟正黑體" panose="020B0604030504040204" pitchFamily="34" charset="-120"/>
              <a:ea typeface="微軟正黑體" panose="020B0604030504040204" pitchFamily="34" charset="-120"/>
            </a:endParaRPr>
          </a:p>
        </p:txBody>
      </p:sp>
      <p:sp>
        <p:nvSpPr>
          <p:cNvPr id="60439" name="AutoShape 20"/>
          <p:cNvSpPr>
            <a:spLocks noChangeAspect="1" noChangeArrowheads="1"/>
          </p:cNvSpPr>
          <p:nvPr/>
        </p:nvSpPr>
        <p:spPr bwMode="auto">
          <a:xfrm>
            <a:off x="5724128" y="4586437"/>
            <a:ext cx="2230438" cy="657548"/>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txBody>
          <a:bodyPr wrap="none" lIns="50292" tIns="25146" rIns="50292" bIns="25146" anchor="ctr"/>
          <a:lstStyle/>
          <a:p>
            <a:pPr algn="ctr">
              <a:lnSpc>
                <a:spcPct val="128000"/>
              </a:lnSpc>
              <a:defRPr/>
            </a:pPr>
            <a:r>
              <a:rPr lang="zh-TW" altLang="en-US" sz="1400" dirty="0">
                <a:solidFill>
                  <a:srgbClr val="000000"/>
                </a:solidFill>
                <a:latin typeface="微軟正黑體" panose="020B0604030504040204" pitchFamily="34" charset="-120"/>
                <a:ea typeface="微軟正黑體" panose="020B0604030504040204" pitchFamily="34" charset="-120"/>
              </a:rPr>
              <a:t>直轄市、縣</a:t>
            </a:r>
            <a:r>
              <a:rPr lang="en-US" altLang="zh-TW" sz="1400" dirty="0">
                <a:solidFill>
                  <a:srgbClr val="000000"/>
                </a:solidFill>
                <a:latin typeface="微軟正黑體" panose="020B0604030504040204" pitchFamily="34" charset="-120"/>
                <a:ea typeface="微軟正黑體" panose="020B0604030504040204" pitchFamily="34" charset="-120"/>
              </a:rPr>
              <a:t>(</a:t>
            </a:r>
            <a:r>
              <a:rPr lang="zh-TW" altLang="en-US" sz="1400" dirty="0">
                <a:solidFill>
                  <a:srgbClr val="000000"/>
                </a:solidFill>
                <a:latin typeface="微軟正黑體" panose="020B0604030504040204" pitchFamily="34" charset="-120"/>
                <a:ea typeface="微軟正黑體" panose="020B0604030504040204" pitchFamily="34" charset="-120"/>
              </a:rPr>
              <a:t>市</a:t>
            </a:r>
            <a:r>
              <a:rPr lang="en-US" altLang="zh-TW" sz="1400" dirty="0">
                <a:solidFill>
                  <a:srgbClr val="000000"/>
                </a:solidFill>
                <a:latin typeface="微軟正黑體" panose="020B0604030504040204" pitchFamily="34" charset="-120"/>
                <a:ea typeface="微軟正黑體" panose="020B0604030504040204" pitchFamily="34" charset="-120"/>
              </a:rPr>
              <a:t>)</a:t>
            </a:r>
            <a:r>
              <a:rPr lang="zh-TW" altLang="en-US" sz="1400" dirty="0">
                <a:solidFill>
                  <a:srgbClr val="000000"/>
                </a:solidFill>
                <a:latin typeface="微軟正黑體" panose="020B0604030504040204" pitchFamily="34" charset="-120"/>
                <a:ea typeface="微軟正黑體" panose="020B0604030504040204" pitchFamily="34" charset="-120"/>
              </a:rPr>
              <a:t>政府</a:t>
            </a:r>
          </a:p>
          <a:p>
            <a:pPr algn="ctr">
              <a:lnSpc>
                <a:spcPct val="128000"/>
              </a:lnSpc>
              <a:defRPr/>
            </a:pPr>
            <a:r>
              <a:rPr lang="zh-TW" altLang="en-US" sz="1400" dirty="0">
                <a:solidFill>
                  <a:srgbClr val="000000"/>
                </a:solidFill>
                <a:latin typeface="微軟正黑體" panose="020B0604030504040204" pitchFamily="34" charset="-120"/>
                <a:ea typeface="微軟正黑體" panose="020B0604030504040204" pitchFamily="34" charset="-120"/>
              </a:rPr>
              <a:t>監督管理</a:t>
            </a:r>
            <a:endParaRPr lang="zh-TW" altLang="en-US" sz="1400" dirty="0">
              <a:latin typeface="微軟正黑體" panose="020B0604030504040204" pitchFamily="34" charset="-120"/>
              <a:ea typeface="微軟正黑體" panose="020B0604030504040204" pitchFamily="34" charset="-120"/>
            </a:endParaRPr>
          </a:p>
        </p:txBody>
      </p:sp>
      <p:sp>
        <p:nvSpPr>
          <p:cNvPr id="60441" name="AutoShape 105"/>
          <p:cNvSpPr>
            <a:spLocks noChangeArrowheads="1"/>
          </p:cNvSpPr>
          <p:nvPr/>
        </p:nvSpPr>
        <p:spPr bwMode="auto">
          <a:xfrm>
            <a:off x="4922110" y="1988840"/>
            <a:ext cx="704593" cy="288925"/>
          </a:xfrm>
          <a:prstGeom prst="leftArrow">
            <a:avLst>
              <a:gd name="adj1" fmla="val 50000"/>
              <a:gd name="adj2" fmla="val 68544"/>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endParaRPr lang="zh-TW" altLang="en-US">
              <a:latin typeface="微軟正黑體" panose="020B0604030504040204" pitchFamily="34" charset="-120"/>
              <a:ea typeface="微軟正黑體" panose="020B0604030504040204" pitchFamily="34" charset="-120"/>
            </a:endParaRPr>
          </a:p>
        </p:txBody>
      </p:sp>
      <p:sp>
        <p:nvSpPr>
          <p:cNvPr id="108" name="AutoShape 105"/>
          <p:cNvSpPr>
            <a:spLocks noChangeArrowheads="1"/>
          </p:cNvSpPr>
          <p:nvPr/>
        </p:nvSpPr>
        <p:spPr bwMode="auto">
          <a:xfrm>
            <a:off x="5121856" y="4795749"/>
            <a:ext cx="504848" cy="288925"/>
          </a:xfrm>
          <a:prstGeom prst="leftArrow">
            <a:avLst>
              <a:gd name="adj1" fmla="val 50000"/>
              <a:gd name="adj2" fmla="val 68544"/>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endParaRPr lang="zh-TW" altLang="en-US">
              <a:latin typeface="微軟正黑體" panose="020B0604030504040204" pitchFamily="34" charset="-120"/>
              <a:ea typeface="微軟正黑體" panose="020B0604030504040204" pitchFamily="34" charset="-120"/>
            </a:endParaRPr>
          </a:p>
        </p:txBody>
      </p:sp>
      <p:sp>
        <p:nvSpPr>
          <p:cNvPr id="24" name="Text Box 19"/>
          <p:cNvSpPr txBox="1">
            <a:spLocks noChangeAspect="1" noChangeArrowheads="1"/>
          </p:cNvSpPr>
          <p:nvPr/>
        </p:nvSpPr>
        <p:spPr bwMode="auto">
          <a:xfrm>
            <a:off x="3941233" y="3755076"/>
            <a:ext cx="918799" cy="266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50292" tIns="25146" rIns="50292" bIns="25146">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lang="en-US" altLang="zh-TW" sz="1400" dirty="0" smtClean="0">
                <a:solidFill>
                  <a:srgbClr val="000000"/>
                </a:solidFill>
                <a:latin typeface="微軟正黑體" panose="020B0604030504040204" pitchFamily="34" charset="-120"/>
                <a:ea typeface="微軟正黑體" panose="020B0604030504040204" pitchFamily="34" charset="-120"/>
              </a:rPr>
              <a:t>30</a:t>
            </a:r>
            <a:r>
              <a:rPr lang="zh-TW" altLang="en-US" sz="1400" dirty="0" smtClean="0">
                <a:solidFill>
                  <a:srgbClr val="000000"/>
                </a:solidFill>
                <a:latin typeface="微軟正黑體" panose="020B0604030504040204" pitchFamily="34" charset="-120"/>
                <a:ea typeface="微軟正黑體" panose="020B0604030504040204" pitchFamily="34" charset="-120"/>
              </a:rPr>
              <a:t>日內</a:t>
            </a:r>
            <a:endParaRPr lang="zh-TW" altLang="en-US" sz="1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xmlns="" val="3209496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41760" y="116632"/>
            <a:ext cx="5827236" cy="769441"/>
          </a:xfrm>
          <a:prstGeom prst="rect">
            <a:avLst/>
          </a:prstGeom>
        </p:spPr>
        <p:txBody>
          <a:bodyPr wrap="none">
            <a:spAutoFit/>
          </a:bodyPr>
          <a:lstStyle/>
          <a:p>
            <a:pPr algn="ctr" defTabSz="0">
              <a:spcBef>
                <a:spcPct val="0"/>
              </a:spcBef>
            </a:pPr>
            <a:r>
              <a:rPr kumimoji="1" lang="zh-TW" altLang="en-US" sz="4400" b="1" dirty="0" smtClean="0">
                <a:solidFill>
                  <a:srgbClr val="0000FF"/>
                </a:solidFill>
                <a:latin typeface="微軟正黑體" panose="020B0604030504040204" pitchFamily="34" charset="-120"/>
                <a:ea typeface="微軟正黑體" panose="020B0604030504040204" pitchFamily="34" charset="-120"/>
              </a:rPr>
              <a:t>籌組更新會應檢附文件</a:t>
            </a:r>
          </a:p>
        </p:txBody>
      </p:sp>
      <p:sp>
        <p:nvSpPr>
          <p:cNvPr id="3" name="文字方塊 2"/>
          <p:cNvSpPr txBox="1"/>
          <p:nvPr/>
        </p:nvSpPr>
        <p:spPr>
          <a:xfrm>
            <a:off x="683568" y="1124744"/>
            <a:ext cx="3960440" cy="461665"/>
          </a:xfrm>
          <a:prstGeom prst="rect">
            <a:avLst/>
          </a:prstGeom>
          <a:noFill/>
        </p:spPr>
        <p:txBody>
          <a:bodyPr wrap="square" rtlCol="0">
            <a:spAutoFit/>
          </a:bodyPr>
          <a:lstStyle/>
          <a:p>
            <a:r>
              <a:rPr lang="zh-TW" altLang="en-US" sz="2400" b="1" dirty="0" smtClean="0">
                <a:solidFill>
                  <a:schemeClr val="tx2"/>
                </a:solidFill>
                <a:latin typeface="微軟正黑體" pitchFamily="34" charset="-120"/>
                <a:ea typeface="微軟正黑體" pitchFamily="34" charset="-120"/>
              </a:rPr>
              <a:t>申請</a:t>
            </a:r>
            <a:r>
              <a:rPr lang="zh-TW" altLang="en-US" sz="2400" b="1" dirty="0" smtClean="0">
                <a:solidFill>
                  <a:srgbClr val="FF0000"/>
                </a:solidFill>
                <a:latin typeface="微軟正黑體" pitchFamily="34" charset="-120"/>
                <a:ea typeface="微軟正黑體" pitchFamily="34" charset="-120"/>
              </a:rPr>
              <a:t>核准籌組更新會</a:t>
            </a:r>
            <a:r>
              <a:rPr lang="zh-TW" altLang="en-US" sz="2400" b="1" dirty="0" smtClean="0">
                <a:solidFill>
                  <a:schemeClr val="tx2"/>
                </a:solidFill>
                <a:latin typeface="微軟正黑體" pitchFamily="34" charset="-120"/>
                <a:ea typeface="微軟正黑體" pitchFamily="34" charset="-120"/>
              </a:rPr>
              <a:t>文件</a:t>
            </a:r>
            <a:endParaRPr lang="zh-TW" altLang="en-US" sz="2400" b="1" dirty="0">
              <a:solidFill>
                <a:schemeClr val="tx2"/>
              </a:solidFill>
              <a:latin typeface="微軟正黑體" pitchFamily="34" charset="-120"/>
              <a:ea typeface="微軟正黑體"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xmlns="" val="1425114666"/>
              </p:ext>
            </p:extLst>
          </p:nvPr>
        </p:nvGraphicFramePr>
        <p:xfrm>
          <a:off x="539552" y="1608127"/>
          <a:ext cx="8064895" cy="4312503"/>
        </p:xfrm>
        <a:graphic>
          <a:graphicData uri="http://schemas.openxmlformats.org/drawingml/2006/table">
            <a:tbl>
              <a:tblPr firstRow="1" bandRow="1">
                <a:tableStyleId>{5C22544A-7EE6-4342-B048-85BDC9FD1C3A}</a:tableStyleId>
              </a:tblPr>
              <a:tblGrid>
                <a:gridCol w="1045449"/>
                <a:gridCol w="3435048"/>
                <a:gridCol w="3584398"/>
              </a:tblGrid>
              <a:tr h="370840">
                <a:tc>
                  <a:txBody>
                    <a:bodyPr/>
                    <a:lstStyle/>
                    <a:p>
                      <a:pPr algn="ctr"/>
                      <a:r>
                        <a:rPr lang="zh-TW" altLang="en-US" sz="2400" dirty="0" smtClean="0">
                          <a:latin typeface="微軟正黑體" panose="020B0604030504040204" pitchFamily="34" charset="-120"/>
                          <a:ea typeface="微軟正黑體" panose="020B0604030504040204" pitchFamily="34" charset="-120"/>
                        </a:rPr>
                        <a:t>項目</a:t>
                      </a:r>
                      <a:endParaRPr lang="zh-TW" altLang="en-US" sz="2400" dirty="0">
                        <a:latin typeface="微軟正黑體" pitchFamily="34" charset="-120"/>
                        <a:ea typeface="微軟正黑體" pitchFamily="34" charset="-120"/>
                      </a:endParaRPr>
                    </a:p>
                  </a:txBody>
                  <a:tcPr anchor="ctr"/>
                </a:tc>
                <a:tc>
                  <a:txBody>
                    <a:bodyPr/>
                    <a:lstStyle/>
                    <a:p>
                      <a:r>
                        <a:rPr lang="zh-TW" altLang="en-US" sz="2400" dirty="0" smtClean="0">
                          <a:latin typeface="微軟正黑體" panose="020B0604030504040204" pitchFamily="34" charset="-120"/>
                          <a:ea typeface="微軟正黑體" panose="020B0604030504040204" pitchFamily="34" charset="-120"/>
                        </a:rPr>
                        <a:t>一般情形</a:t>
                      </a:r>
                      <a:endParaRPr lang="en-US" altLang="zh-TW" sz="2400" dirty="0" smtClean="0">
                        <a:latin typeface="微軟正黑體" panose="020B0604030504040204" pitchFamily="34" charset="-120"/>
                        <a:ea typeface="微軟正黑體" panose="020B0604030504040204" pitchFamily="34" charset="-120"/>
                      </a:endParaRPr>
                    </a:p>
                    <a:p>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都市更新事業概要經主管機關核准</a:t>
                      </a:r>
                      <a:r>
                        <a:rPr lang="en-US" altLang="zh-TW" sz="2400" dirty="0" smtClean="0">
                          <a:latin typeface="微軟正黑體" panose="020B0604030504040204" pitchFamily="34" charset="-120"/>
                          <a:ea typeface="微軟正黑體" panose="020B0604030504040204" pitchFamily="34" charset="-120"/>
                        </a:rPr>
                        <a:t>)</a:t>
                      </a:r>
                      <a:endParaRPr lang="zh-TW" altLang="en-US" sz="2400" dirty="0">
                        <a:latin typeface="微軟正黑體" pitchFamily="34" charset="-120"/>
                        <a:ea typeface="微軟正黑體" pitchFamily="34" charset="-120"/>
                      </a:endParaRPr>
                    </a:p>
                  </a:txBody>
                  <a:tcPr anchor="ctr"/>
                </a:tc>
                <a:tc>
                  <a:txBody>
                    <a:bodyPr/>
                    <a:lstStyle/>
                    <a:p>
                      <a:r>
                        <a:rPr lang="zh-TW" altLang="en-US" sz="2400" dirty="0" smtClean="0">
                          <a:latin typeface="微軟正黑體" panose="020B0604030504040204" pitchFamily="34" charset="-120"/>
                          <a:ea typeface="微軟正黑體" panose="020B0604030504040204" pitchFamily="34" charset="-120"/>
                        </a:rPr>
                        <a:t>特殊情形</a:t>
                      </a:r>
                      <a:endParaRPr lang="en-US" altLang="zh-TW" sz="2400" dirty="0" smtClean="0">
                        <a:latin typeface="微軟正黑體" panose="020B0604030504040204" pitchFamily="34" charset="-120"/>
                        <a:ea typeface="微軟正黑體" panose="020B0604030504040204" pitchFamily="34" charset="-120"/>
                      </a:endParaRPr>
                    </a:p>
                    <a:p>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同意比已達更新條例第十條第二項前段規定比例之同意籌組證明文件</a:t>
                      </a:r>
                      <a:r>
                        <a:rPr lang="en-US" altLang="zh-TW" sz="2400" dirty="0" smtClean="0">
                          <a:latin typeface="微軟正黑體" panose="020B0604030504040204" pitchFamily="34" charset="-120"/>
                          <a:ea typeface="微軟正黑體" panose="020B0604030504040204" pitchFamily="34" charset="-120"/>
                        </a:rPr>
                        <a:t>)</a:t>
                      </a:r>
                      <a:endParaRPr lang="zh-TW" altLang="en-US" sz="2400" dirty="0">
                        <a:latin typeface="微軟正黑體" pitchFamily="34" charset="-120"/>
                        <a:ea typeface="微軟正黑體" pitchFamily="34" charset="-120"/>
                      </a:endParaRPr>
                    </a:p>
                  </a:txBody>
                  <a:tcPr/>
                </a:tc>
              </a:tr>
              <a:tr h="1569303">
                <a:tc rowSpan="2">
                  <a:txBody>
                    <a:bodyPr/>
                    <a:lstStyle/>
                    <a:p>
                      <a:pPr algn="ctr"/>
                      <a:r>
                        <a:rPr lang="zh-TW" altLang="en-US" sz="2400" dirty="0" smtClean="0">
                          <a:latin typeface="微軟正黑體" panose="020B0604030504040204" pitchFamily="34" charset="-120"/>
                          <a:ea typeface="微軟正黑體" panose="020B0604030504040204" pitchFamily="34" charset="-120"/>
                        </a:rPr>
                        <a:t>申請核准籌組文件</a:t>
                      </a:r>
                      <a:endParaRPr lang="zh-TW" altLang="en-US" sz="2400" dirty="0">
                        <a:latin typeface="微軟正黑體" pitchFamily="34" charset="-120"/>
                        <a:ea typeface="微軟正黑體" pitchFamily="34" charset="-120"/>
                      </a:endParaRPr>
                    </a:p>
                  </a:txBody>
                  <a:tcPr anchor="ctr">
                    <a:solidFill>
                      <a:schemeClr val="accent1">
                        <a:lumMod val="20000"/>
                        <a:lumOff val="80000"/>
                      </a:schemeClr>
                    </a:solidFill>
                  </a:tcPr>
                </a:tc>
                <a:tc gridSpan="2">
                  <a:txBody>
                    <a:bodyPr/>
                    <a:lstStyle/>
                    <a:p>
                      <a:r>
                        <a:rPr lang="en-US" altLang="zh-TW" sz="2400" dirty="0" smtClean="0">
                          <a:latin typeface="微軟正黑體" panose="020B0604030504040204" pitchFamily="34" charset="-120"/>
                          <a:ea typeface="微軟正黑體" panose="020B0604030504040204" pitchFamily="34" charset="-120"/>
                        </a:rPr>
                        <a:t>(1)</a:t>
                      </a:r>
                      <a:r>
                        <a:rPr lang="zh-TW" altLang="en-US" sz="2400" dirty="0" smtClean="0">
                          <a:latin typeface="微軟正黑體" panose="020B0604030504040204" pitchFamily="34" charset="-120"/>
                          <a:ea typeface="微軟正黑體" panose="020B0604030504040204" pitchFamily="34" charset="-120"/>
                        </a:rPr>
                        <a:t>籌組都市更新會申請書</a:t>
                      </a:r>
                      <a:endParaRPr lang="en-US" altLang="zh-TW" sz="2400" dirty="0" smtClean="0">
                        <a:latin typeface="微軟正黑體" panose="020B0604030504040204" pitchFamily="34" charset="-120"/>
                        <a:ea typeface="微軟正黑體" panose="020B0604030504040204" pitchFamily="34" charset="-120"/>
                      </a:endParaRPr>
                    </a:p>
                    <a:p>
                      <a:r>
                        <a:rPr lang="en-US" altLang="zh-TW" sz="2400" dirty="0" smtClean="0">
                          <a:latin typeface="微軟正黑體" panose="020B0604030504040204" pitchFamily="34" charset="-120"/>
                          <a:ea typeface="微軟正黑體" panose="020B0604030504040204" pitchFamily="34" charset="-120"/>
                        </a:rPr>
                        <a:t>(2)</a:t>
                      </a:r>
                      <a:r>
                        <a:rPr lang="zh-TW" altLang="en-US" sz="2400" dirty="0" smtClean="0">
                          <a:latin typeface="微軟正黑體" panose="020B0604030504040204" pitchFamily="34" charset="-120"/>
                          <a:ea typeface="微軟正黑體" panose="020B0604030504040204" pitchFamily="34" charset="-120"/>
                        </a:rPr>
                        <a:t>發起人名冊</a:t>
                      </a:r>
                      <a:endParaRPr lang="en-US" altLang="zh-TW" sz="2400" dirty="0" smtClean="0">
                        <a:latin typeface="微軟正黑體" panose="020B0604030504040204" pitchFamily="34" charset="-120"/>
                        <a:ea typeface="微軟正黑體" panose="020B0604030504040204" pitchFamily="34" charset="-120"/>
                      </a:endParaRPr>
                    </a:p>
                    <a:p>
                      <a:r>
                        <a:rPr lang="en-US" altLang="zh-TW" sz="2400" dirty="0" smtClean="0">
                          <a:latin typeface="微軟正黑體" panose="020B0604030504040204" pitchFamily="34" charset="-120"/>
                          <a:ea typeface="微軟正黑體" panose="020B0604030504040204" pitchFamily="34" charset="-120"/>
                        </a:rPr>
                        <a:t>(3)</a:t>
                      </a:r>
                      <a:r>
                        <a:rPr lang="zh-TW" altLang="en-US" sz="2400" dirty="0" smtClean="0">
                          <a:latin typeface="微軟正黑體" panose="020B0604030504040204" pitchFamily="34" charset="-120"/>
                          <a:ea typeface="微軟正黑體" panose="020B0604030504040204" pitchFamily="34" charset="-120"/>
                        </a:rPr>
                        <a:t>章程草案</a:t>
                      </a:r>
                      <a:endParaRPr lang="en-US" altLang="zh-TW" sz="2400" dirty="0" smtClean="0">
                        <a:latin typeface="微軟正黑體" panose="020B0604030504040204" pitchFamily="34" charset="-120"/>
                        <a:ea typeface="微軟正黑體" panose="020B0604030504040204" pitchFamily="34" charset="-120"/>
                      </a:endParaRPr>
                    </a:p>
                    <a:p>
                      <a:r>
                        <a:rPr lang="en-US" altLang="zh-TW" sz="2400" dirty="0" smtClean="0">
                          <a:latin typeface="微軟正黑體" panose="020B0604030504040204" pitchFamily="34" charset="-120"/>
                          <a:ea typeface="微軟正黑體" panose="020B0604030504040204" pitchFamily="34" charset="-120"/>
                        </a:rPr>
                        <a:t>(4)</a:t>
                      </a:r>
                      <a:r>
                        <a:rPr lang="zh-TW" altLang="en-US" sz="2400" dirty="0" smtClean="0">
                          <a:latin typeface="微軟正黑體" panose="020B0604030504040204" pitchFamily="34" charset="-120"/>
                          <a:ea typeface="微軟正黑體" panose="020B0604030504040204" pitchFamily="34" charset="-120"/>
                        </a:rPr>
                        <a:t>發請人在更新單元內之土地或建物登記簿謄本</a:t>
                      </a:r>
                      <a:endParaRPr lang="en-US" altLang="zh-TW" sz="2400" dirty="0" smtClean="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tc hMerge="1">
                  <a:txBody>
                    <a:bodyPr/>
                    <a:lstStyle/>
                    <a:p>
                      <a:endParaRPr lang="zh-TW" altLang="en-US" sz="2000" dirty="0">
                        <a:latin typeface="微軟正黑體" pitchFamily="34" charset="-120"/>
                        <a:ea typeface="微軟正黑體" pitchFamily="34" charset="-120"/>
                      </a:endParaRPr>
                    </a:p>
                  </a:txBody>
                  <a:tcPr/>
                </a:tc>
              </a:tr>
              <a:tr h="716697">
                <a:tc vMerge="1">
                  <a:txBody>
                    <a:bodyPr/>
                    <a:lstStyle/>
                    <a:p>
                      <a:endParaRPr lang="zh-TW" altLang="en-US"/>
                    </a:p>
                  </a:txBody>
                  <a:tcPr/>
                </a:tc>
                <a:tc>
                  <a:txBody>
                    <a:bodyPr/>
                    <a:lstStyle/>
                    <a:p>
                      <a:r>
                        <a:rPr lang="en-US" altLang="zh-TW" sz="2400" dirty="0" smtClean="0">
                          <a:latin typeface="微軟正黑體" panose="020B0604030504040204" pitchFamily="34" charset="-120"/>
                          <a:ea typeface="微軟正黑體" panose="020B0604030504040204" pitchFamily="34" charset="-120"/>
                        </a:rPr>
                        <a:t>(5)</a:t>
                      </a:r>
                      <a:r>
                        <a:rPr lang="zh-TW" altLang="en-US" sz="2400" dirty="0" smtClean="0">
                          <a:latin typeface="微軟正黑體" panose="020B0604030504040204" pitchFamily="34" charset="-120"/>
                          <a:ea typeface="微軟正黑體" panose="020B0604030504040204" pitchFamily="34" charset="-120"/>
                        </a:rPr>
                        <a:t>經主管機關核准之事業概要</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核准函</a:t>
                      </a:r>
                      <a:r>
                        <a:rPr lang="en-US" altLang="zh-TW" sz="2400" dirty="0" smtClean="0">
                          <a:latin typeface="微軟正黑體" panose="020B0604030504040204" pitchFamily="34" charset="-120"/>
                          <a:ea typeface="微軟正黑體" panose="020B0604030504040204" pitchFamily="34" charset="-120"/>
                        </a:rPr>
                        <a:t>)</a:t>
                      </a:r>
                      <a:endParaRPr lang="zh-TW" altLang="en-US" sz="2400" dirty="0">
                        <a:latin typeface="微軟正黑體" pitchFamily="34" charset="-120"/>
                        <a:ea typeface="微軟正黑體" pitchFamily="34" charset="-120"/>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dirty="0" smtClean="0">
                          <a:latin typeface="微軟正黑體" panose="020B0604030504040204" pitchFamily="34" charset="-120"/>
                          <a:ea typeface="微軟正黑體" panose="020B0604030504040204" pitchFamily="34" charset="-120"/>
                        </a:rPr>
                        <a:t>(5)</a:t>
                      </a:r>
                      <a:r>
                        <a:rPr lang="zh-TW" altLang="en-US" sz="2400" dirty="0" smtClean="0">
                          <a:latin typeface="微軟正黑體" pitchFamily="34" charset="-120"/>
                          <a:ea typeface="微軟正黑體" pitchFamily="34" charset="-120"/>
                        </a:rPr>
                        <a:t>已達都市更新條例第十條第二項前段規定比例之同意籌組同意書</a:t>
                      </a:r>
                    </a:p>
                  </a:txBody>
                  <a:tcPr>
                    <a:solidFill>
                      <a:schemeClr val="accent1">
                        <a:lumMod val="20000"/>
                        <a:lumOff val="80000"/>
                      </a:schemeClr>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41760" y="116632"/>
            <a:ext cx="5827236" cy="769441"/>
          </a:xfrm>
          <a:prstGeom prst="rect">
            <a:avLst/>
          </a:prstGeom>
        </p:spPr>
        <p:txBody>
          <a:bodyPr wrap="none">
            <a:spAutoFit/>
          </a:bodyPr>
          <a:lstStyle/>
          <a:p>
            <a:pPr algn="ctr" defTabSz="0">
              <a:spcBef>
                <a:spcPct val="0"/>
              </a:spcBef>
            </a:pPr>
            <a:r>
              <a:rPr kumimoji="1" lang="zh-TW" altLang="en-US" sz="4400" b="1" dirty="0" smtClean="0">
                <a:solidFill>
                  <a:srgbClr val="0000FF"/>
                </a:solidFill>
                <a:latin typeface="微軟正黑體" panose="020B0604030504040204" pitchFamily="34" charset="-120"/>
                <a:ea typeface="微軟正黑體" panose="020B0604030504040204" pitchFamily="34" charset="-120"/>
              </a:rPr>
              <a:t>籌組更新會應檢附文件</a:t>
            </a:r>
          </a:p>
        </p:txBody>
      </p:sp>
      <p:sp>
        <p:nvSpPr>
          <p:cNvPr id="3" name="文字方塊 2"/>
          <p:cNvSpPr txBox="1"/>
          <p:nvPr/>
        </p:nvSpPr>
        <p:spPr>
          <a:xfrm>
            <a:off x="395536" y="980728"/>
            <a:ext cx="3960440" cy="461665"/>
          </a:xfrm>
          <a:prstGeom prst="rect">
            <a:avLst/>
          </a:prstGeom>
          <a:noFill/>
        </p:spPr>
        <p:txBody>
          <a:bodyPr wrap="square" rtlCol="0">
            <a:spAutoFit/>
          </a:bodyPr>
          <a:lstStyle/>
          <a:p>
            <a:r>
              <a:rPr lang="zh-TW" altLang="en-US" sz="2400" b="1" dirty="0" smtClean="0">
                <a:solidFill>
                  <a:schemeClr val="tx2"/>
                </a:solidFill>
                <a:latin typeface="微軟正黑體" pitchFamily="34" charset="-120"/>
                <a:ea typeface="微軟正黑體" pitchFamily="34" charset="-120"/>
              </a:rPr>
              <a:t>一、籌組更新會申請書格式</a:t>
            </a:r>
            <a:endParaRPr lang="zh-TW" altLang="en-US" sz="2400" b="1" dirty="0">
              <a:solidFill>
                <a:schemeClr val="tx2"/>
              </a:solidFill>
              <a:latin typeface="微軟正黑體" pitchFamily="34" charset="-120"/>
              <a:ea typeface="微軟正黑體" pitchFamily="34" charset="-120"/>
            </a:endParaRPr>
          </a:p>
        </p:txBody>
      </p:sp>
      <p:sp>
        <p:nvSpPr>
          <p:cNvPr id="3075" name="文字方塊 41"/>
          <p:cNvSpPr txBox="1">
            <a:spLocks noChangeArrowheads="1"/>
          </p:cNvSpPr>
          <p:nvPr/>
        </p:nvSpPr>
        <p:spPr bwMode="auto">
          <a:xfrm>
            <a:off x="7452320" y="5589240"/>
            <a:ext cx="576064" cy="574675"/>
          </a:xfrm>
          <a:prstGeom prst="rect">
            <a:avLst/>
          </a:prstGeom>
          <a:noFill/>
          <a:ln w="28575">
            <a:solidFill>
              <a:srgbClr val="7F7F7F"/>
            </a:solidFill>
            <a:prstDash val="sysDash"/>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12000"/>
              </a:lnSpc>
              <a:spcBef>
                <a:spcPts val="500"/>
              </a:spcBef>
              <a:spcAft>
                <a:spcPts val="500"/>
              </a:spcAft>
              <a:buClrTx/>
              <a:buSzTx/>
              <a:buFontTx/>
              <a:buNone/>
              <a:tabLst/>
            </a:pPr>
            <a:r>
              <a:rPr kumimoji="1" lang="zh-TW" altLang="en-US" sz="1000" b="0" i="0" u="none" strike="noStrike" cap="none" normalizeH="0" baseline="0" smtClean="0">
                <a:ln>
                  <a:noFill/>
                </a:ln>
                <a:solidFill>
                  <a:srgbClr val="000000"/>
                </a:solidFill>
                <a:effectLst/>
                <a:latin typeface="新細明體" pitchFamily="18" charset="-120"/>
                <a:ea typeface="新細明體" pitchFamily="18" charset="-120"/>
                <a:cs typeface="新細明體" pitchFamily="18" charset="-120"/>
              </a:rPr>
              <a:t>都市更新事業之實施</a:t>
            </a:r>
            <a:endParaRPr kumimoji="1" 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pic>
        <p:nvPicPr>
          <p:cNvPr id="1026" name="Picture 2"/>
          <p:cNvPicPr>
            <a:picLocks noChangeAspect="1" noChangeArrowheads="1"/>
          </p:cNvPicPr>
          <p:nvPr/>
        </p:nvPicPr>
        <p:blipFill rotWithShape="1">
          <a:blip r:embed="rId2" cstate="print"/>
          <a:srcRect t="1" b="759"/>
          <a:stretch/>
        </p:blipFill>
        <p:spPr bwMode="auto">
          <a:xfrm>
            <a:off x="4499992" y="980728"/>
            <a:ext cx="4032448" cy="5256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41760" y="116632"/>
            <a:ext cx="5827236" cy="769441"/>
          </a:xfrm>
          <a:prstGeom prst="rect">
            <a:avLst/>
          </a:prstGeom>
        </p:spPr>
        <p:txBody>
          <a:bodyPr wrap="none">
            <a:spAutoFit/>
          </a:bodyPr>
          <a:lstStyle/>
          <a:p>
            <a:pPr algn="ctr" defTabSz="0">
              <a:spcBef>
                <a:spcPct val="0"/>
              </a:spcBef>
            </a:pPr>
            <a:r>
              <a:rPr kumimoji="1" lang="zh-TW" altLang="en-US" sz="4400" b="1" dirty="0" smtClean="0">
                <a:solidFill>
                  <a:srgbClr val="0000FF"/>
                </a:solidFill>
                <a:latin typeface="微軟正黑體" panose="020B0604030504040204" pitchFamily="34" charset="-120"/>
                <a:ea typeface="微軟正黑體" panose="020B0604030504040204" pitchFamily="34" charset="-120"/>
              </a:rPr>
              <a:t>籌組更新會應檢附文件</a:t>
            </a:r>
          </a:p>
        </p:txBody>
      </p:sp>
      <p:sp>
        <p:nvSpPr>
          <p:cNvPr id="3" name="文字方塊 2"/>
          <p:cNvSpPr txBox="1"/>
          <p:nvPr/>
        </p:nvSpPr>
        <p:spPr>
          <a:xfrm>
            <a:off x="611560" y="980728"/>
            <a:ext cx="7704856" cy="830997"/>
          </a:xfrm>
          <a:prstGeom prst="rect">
            <a:avLst/>
          </a:prstGeom>
          <a:noFill/>
        </p:spPr>
        <p:txBody>
          <a:bodyPr wrap="square" rtlCol="0">
            <a:spAutoFit/>
          </a:bodyPr>
          <a:lstStyle/>
          <a:p>
            <a:pPr lvl="0"/>
            <a:r>
              <a:rPr lang="zh-TW" altLang="en-US" sz="2400" b="1" dirty="0" smtClean="0">
                <a:solidFill>
                  <a:schemeClr val="tx2"/>
                </a:solidFill>
                <a:latin typeface="微軟正黑體" pitchFamily="34" charset="-120"/>
                <a:ea typeface="微軟正黑體" pitchFamily="34" charset="-120"/>
              </a:rPr>
              <a:t>二、更新會發起人名冊及</a:t>
            </a:r>
            <a:r>
              <a:rPr lang="zh-TW" altLang="en-US" sz="2400" b="1" dirty="0" smtClean="0">
                <a:solidFill>
                  <a:srgbClr val="1F497D"/>
                </a:solidFill>
                <a:latin typeface="微軟正黑體" pitchFamily="34" charset="-120"/>
                <a:ea typeface="微軟正黑體" pitchFamily="34" charset="-120"/>
              </a:rPr>
              <a:t>發起人身分證明格式</a:t>
            </a:r>
          </a:p>
          <a:p>
            <a:endParaRPr lang="zh-TW" altLang="en-US" sz="2400" b="1" dirty="0">
              <a:solidFill>
                <a:schemeClr val="tx2"/>
              </a:solidFill>
              <a:latin typeface="微軟正黑體" pitchFamily="34" charset="-120"/>
              <a:ea typeface="微軟正黑體"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xmlns="" val="3054092650"/>
              </p:ext>
            </p:extLst>
          </p:nvPr>
        </p:nvGraphicFramePr>
        <p:xfrm>
          <a:off x="467546" y="2132856"/>
          <a:ext cx="4608510" cy="3114041"/>
        </p:xfrm>
        <a:graphic>
          <a:graphicData uri="http://schemas.openxmlformats.org/drawingml/2006/table">
            <a:tbl>
              <a:tblPr firstRow="1" bandRow="1">
                <a:tableStyleId>{5C22544A-7EE6-4342-B048-85BDC9FD1C3A}</a:tableStyleId>
              </a:tblPr>
              <a:tblGrid>
                <a:gridCol w="648072"/>
                <a:gridCol w="576064"/>
                <a:gridCol w="1296144"/>
                <a:gridCol w="1008112"/>
                <a:gridCol w="1080118"/>
              </a:tblGrid>
              <a:tr h="444863">
                <a:tc>
                  <a:txBody>
                    <a:bodyPr/>
                    <a:lstStyle/>
                    <a:p>
                      <a:pPr algn="ctr"/>
                      <a:r>
                        <a:rPr lang="zh-TW" altLang="en-US" sz="1400" b="0" dirty="0" smtClean="0">
                          <a:solidFill>
                            <a:schemeClr val="tx1"/>
                          </a:solidFill>
                          <a:latin typeface="微軟正黑體" pitchFamily="34" charset="-120"/>
                          <a:ea typeface="微軟正黑體" pitchFamily="34" charset="-120"/>
                        </a:rPr>
                        <a:t>編號</a:t>
                      </a:r>
                      <a:endParaRPr lang="zh-TW" altLang="en-US" sz="1400" b="0" dirty="0">
                        <a:solidFill>
                          <a:schemeClr val="tx1"/>
                        </a:solidFill>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b="0" dirty="0" smtClean="0">
                          <a:solidFill>
                            <a:schemeClr val="tx1"/>
                          </a:solidFill>
                          <a:latin typeface="微軟正黑體" pitchFamily="34" charset="-120"/>
                          <a:ea typeface="微軟正黑體" pitchFamily="34" charset="-120"/>
                        </a:rPr>
                        <a:t>姓名</a:t>
                      </a:r>
                      <a:endParaRPr lang="zh-TW" altLang="en-US" sz="1400" b="0" dirty="0">
                        <a:solidFill>
                          <a:schemeClr val="tx1"/>
                        </a:solidFill>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b="0" dirty="0" smtClean="0">
                          <a:solidFill>
                            <a:schemeClr val="tx1"/>
                          </a:solidFill>
                          <a:latin typeface="微軟正黑體" pitchFamily="34" charset="-120"/>
                          <a:ea typeface="微軟正黑體" pitchFamily="34" charset="-120"/>
                        </a:rPr>
                        <a:t>身分證字號</a:t>
                      </a:r>
                      <a:endParaRPr lang="zh-TW" altLang="en-US" sz="1400" b="0" dirty="0">
                        <a:solidFill>
                          <a:schemeClr val="tx1"/>
                        </a:solidFill>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b="0" dirty="0" smtClean="0">
                          <a:solidFill>
                            <a:schemeClr val="tx1"/>
                          </a:solidFill>
                          <a:latin typeface="微軟正黑體" pitchFamily="34" charset="-120"/>
                          <a:ea typeface="微軟正黑體" pitchFamily="34" charset="-120"/>
                        </a:rPr>
                        <a:t>聯絡地址</a:t>
                      </a:r>
                      <a:endParaRPr lang="zh-TW" altLang="en-US" sz="1400" b="0" dirty="0">
                        <a:solidFill>
                          <a:schemeClr val="tx1"/>
                        </a:solidFill>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b="0" dirty="0" smtClean="0">
                          <a:solidFill>
                            <a:schemeClr val="tx1"/>
                          </a:solidFill>
                          <a:latin typeface="微軟正黑體" pitchFamily="34" charset="-120"/>
                          <a:ea typeface="微軟正黑體" pitchFamily="34" charset="-120"/>
                        </a:rPr>
                        <a:t>連絡電話</a:t>
                      </a:r>
                      <a:endParaRPr lang="zh-TW" altLang="en-US" sz="1400" b="0" dirty="0">
                        <a:solidFill>
                          <a:schemeClr val="tx1"/>
                        </a:solidFill>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4863">
                <a:tc>
                  <a:txBody>
                    <a:bodyPr/>
                    <a:lstStyle/>
                    <a:p>
                      <a:endParaRPr lang="zh-TW" altLang="en-US" sz="140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40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40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4863">
                <a:tc>
                  <a:txBody>
                    <a:bodyPr/>
                    <a:lstStyle/>
                    <a:p>
                      <a:endParaRPr lang="zh-TW" altLang="en-US" sz="140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40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40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40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4863">
                <a:tc>
                  <a:txBody>
                    <a:bodyPr/>
                    <a:lstStyle/>
                    <a:p>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40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4863">
                <a:tc>
                  <a:txBody>
                    <a:bodyPr/>
                    <a:lstStyle/>
                    <a:p>
                      <a:endParaRPr lang="zh-TW" altLang="en-US" sz="140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40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40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40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4863">
                <a:tc>
                  <a:txBody>
                    <a:bodyPr/>
                    <a:lstStyle/>
                    <a:p>
                      <a:endParaRPr lang="zh-TW" altLang="en-US" sz="140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40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40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4863">
                <a:tc>
                  <a:txBody>
                    <a:bodyPr/>
                    <a:lstStyle/>
                    <a:p>
                      <a:endParaRPr lang="zh-TW" altLang="en-US" sz="140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40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40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40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sz="1400" dirty="0">
                        <a:latin typeface="微軟正黑體" pitchFamily="34" charset="-120"/>
                        <a:ea typeface="微軟正黑體"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文字方塊 7"/>
          <p:cNvSpPr txBox="1"/>
          <p:nvPr/>
        </p:nvSpPr>
        <p:spPr>
          <a:xfrm>
            <a:off x="467544" y="1628800"/>
            <a:ext cx="4608512" cy="369332"/>
          </a:xfrm>
          <a:prstGeom prst="rect">
            <a:avLst/>
          </a:prstGeom>
          <a:solidFill>
            <a:schemeClr val="accent3">
              <a:lumMod val="40000"/>
              <a:lumOff val="60000"/>
            </a:schemeClr>
          </a:solidFill>
          <a:ln>
            <a:noFill/>
          </a:ln>
        </p:spPr>
        <p:txBody>
          <a:bodyPr wrap="square" rtlCol="0">
            <a:spAutoFit/>
          </a:bodyPr>
          <a:lstStyle/>
          <a:p>
            <a:pPr algn="ctr"/>
            <a:r>
              <a:rPr lang="zh-TW" altLang="en-US" dirty="0" smtClean="0">
                <a:latin typeface="微軟正黑體" pitchFamily="34" charset="-120"/>
                <a:ea typeface="微軟正黑體" pitchFamily="34" charset="-120"/>
              </a:rPr>
              <a:t>都市更新會發起人名冊</a:t>
            </a:r>
            <a:endParaRPr lang="zh-TW" altLang="en-US" dirty="0">
              <a:latin typeface="微軟正黑體" pitchFamily="34" charset="-120"/>
              <a:ea typeface="微軟正黑體" pitchFamily="34" charset="-120"/>
            </a:endParaRPr>
          </a:p>
        </p:txBody>
      </p:sp>
      <p:sp>
        <p:nvSpPr>
          <p:cNvPr id="9" name="文字方塊 8"/>
          <p:cNvSpPr txBox="1"/>
          <p:nvPr/>
        </p:nvSpPr>
        <p:spPr>
          <a:xfrm>
            <a:off x="5220072" y="1628800"/>
            <a:ext cx="3240360" cy="369332"/>
          </a:xfrm>
          <a:prstGeom prst="rect">
            <a:avLst/>
          </a:prstGeom>
          <a:solidFill>
            <a:schemeClr val="accent3">
              <a:lumMod val="40000"/>
              <a:lumOff val="60000"/>
            </a:schemeClr>
          </a:solidFill>
          <a:ln>
            <a:noFill/>
          </a:ln>
        </p:spPr>
        <p:txBody>
          <a:bodyPr wrap="square" rtlCol="0">
            <a:spAutoFit/>
          </a:bodyPr>
          <a:lstStyle/>
          <a:p>
            <a:pPr algn="ctr"/>
            <a:r>
              <a:rPr lang="zh-TW" altLang="en-US" dirty="0" smtClean="0">
                <a:latin typeface="微軟正黑體" pitchFamily="34" charset="-120"/>
                <a:ea typeface="微軟正黑體" pitchFamily="34" charset="-120"/>
              </a:rPr>
              <a:t>發起人身分證影本</a:t>
            </a:r>
            <a:endParaRPr lang="zh-TW" altLang="en-US" dirty="0">
              <a:latin typeface="微軟正黑體" pitchFamily="34" charset="-120"/>
              <a:ea typeface="微軟正黑體" pitchFamily="34" charset="-120"/>
            </a:endParaRPr>
          </a:p>
        </p:txBody>
      </p:sp>
      <p:graphicFrame>
        <p:nvGraphicFramePr>
          <p:cNvPr id="10" name="表格 9"/>
          <p:cNvGraphicFramePr>
            <a:graphicFrameLocks noGrp="1"/>
          </p:cNvGraphicFramePr>
          <p:nvPr>
            <p:extLst>
              <p:ext uri="{D42A27DB-BD31-4B8C-83A1-F6EECF244321}">
                <p14:modId xmlns:p14="http://schemas.microsoft.com/office/powerpoint/2010/main" xmlns="" val="2202969780"/>
              </p:ext>
            </p:extLst>
          </p:nvPr>
        </p:nvGraphicFramePr>
        <p:xfrm>
          <a:off x="5220072" y="2132856"/>
          <a:ext cx="3240360" cy="3175248"/>
        </p:xfrm>
        <a:graphic>
          <a:graphicData uri="http://schemas.openxmlformats.org/drawingml/2006/table">
            <a:tbl>
              <a:tblPr firstRow="1" bandRow="1">
                <a:tableStyleId>{5C22544A-7EE6-4342-B048-85BDC9FD1C3A}</a:tableStyleId>
              </a:tblPr>
              <a:tblGrid>
                <a:gridCol w="576064"/>
                <a:gridCol w="1368152"/>
                <a:gridCol w="1296144"/>
              </a:tblGrid>
              <a:tr h="432048">
                <a:tc>
                  <a:txBody>
                    <a:bodyPr/>
                    <a:lstStyle/>
                    <a:p>
                      <a:pPr algn="ctr"/>
                      <a:r>
                        <a:rPr lang="zh-TW" altLang="en-US" sz="1400" b="0" dirty="0" smtClean="0">
                          <a:solidFill>
                            <a:schemeClr val="tx1"/>
                          </a:solidFill>
                          <a:latin typeface="微軟正黑體" pitchFamily="34" charset="-120"/>
                          <a:ea typeface="微軟正黑體" pitchFamily="34" charset="-120"/>
                        </a:rPr>
                        <a:t>編號</a:t>
                      </a:r>
                      <a:endParaRPr lang="zh-TW" altLang="en-US" sz="1400" b="0" dirty="0">
                        <a:solidFill>
                          <a:schemeClr val="tx1"/>
                        </a:solidFill>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b="0" dirty="0" smtClean="0">
                          <a:solidFill>
                            <a:schemeClr val="tx1"/>
                          </a:solidFill>
                          <a:latin typeface="微軟正黑體" pitchFamily="34" charset="-120"/>
                          <a:ea typeface="微軟正黑體" pitchFamily="34" charset="-120"/>
                        </a:rPr>
                        <a:t>正面</a:t>
                      </a:r>
                      <a:endParaRPr lang="zh-TW" altLang="en-US" sz="1400" b="0" dirty="0">
                        <a:solidFill>
                          <a:schemeClr val="tx1"/>
                        </a:solidFill>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b="0" dirty="0" smtClean="0">
                          <a:solidFill>
                            <a:schemeClr val="tx1"/>
                          </a:solidFill>
                          <a:latin typeface="微軟正黑體" pitchFamily="34" charset="-120"/>
                          <a:ea typeface="微軟正黑體" pitchFamily="34" charset="-120"/>
                        </a:rPr>
                        <a:t>反面</a:t>
                      </a:r>
                      <a:endParaRPr lang="zh-TW" altLang="en-US" sz="1400" b="0" dirty="0">
                        <a:solidFill>
                          <a:schemeClr val="tx1"/>
                        </a:solidFill>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tLang="zh-TW" dirty="0" smtClean="0"/>
                    </a:p>
                    <a:p>
                      <a:endParaRPr lang="en-US" altLang="zh-TW" dirty="0" smtClean="0"/>
                    </a:p>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tLang="zh-TW" dirty="0" smtClean="0"/>
                    </a:p>
                    <a:p>
                      <a:endParaRPr lang="en-US" altLang="zh-TW" dirty="0" smtClean="0"/>
                    </a:p>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35496">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tLang="zh-TW" dirty="0" smtClean="0"/>
                    </a:p>
                    <a:p>
                      <a:endParaRPr lang="en-US" altLang="zh-TW" dirty="0" smtClean="0"/>
                    </a:p>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41760" y="116632"/>
            <a:ext cx="5827236" cy="769441"/>
          </a:xfrm>
          <a:prstGeom prst="rect">
            <a:avLst/>
          </a:prstGeom>
        </p:spPr>
        <p:txBody>
          <a:bodyPr wrap="none">
            <a:spAutoFit/>
          </a:bodyPr>
          <a:lstStyle/>
          <a:p>
            <a:pPr algn="ctr" defTabSz="0">
              <a:spcBef>
                <a:spcPct val="0"/>
              </a:spcBef>
            </a:pPr>
            <a:r>
              <a:rPr kumimoji="1" lang="zh-TW" altLang="en-US" sz="4400" b="1" dirty="0" smtClean="0">
                <a:solidFill>
                  <a:srgbClr val="0000FF"/>
                </a:solidFill>
                <a:latin typeface="微軟正黑體" panose="020B0604030504040204" pitchFamily="34" charset="-120"/>
                <a:ea typeface="微軟正黑體" panose="020B0604030504040204" pitchFamily="34" charset="-120"/>
              </a:rPr>
              <a:t>籌組更新會應檢附文件</a:t>
            </a:r>
          </a:p>
        </p:txBody>
      </p:sp>
      <p:sp>
        <p:nvSpPr>
          <p:cNvPr id="3" name="文字方塊 2"/>
          <p:cNvSpPr txBox="1"/>
          <p:nvPr/>
        </p:nvSpPr>
        <p:spPr>
          <a:xfrm>
            <a:off x="611560" y="980728"/>
            <a:ext cx="7920880" cy="412934"/>
          </a:xfrm>
          <a:prstGeom prst="rect">
            <a:avLst/>
          </a:prstGeom>
          <a:noFill/>
        </p:spPr>
        <p:txBody>
          <a:bodyPr wrap="square" rtlCol="0">
            <a:spAutoFit/>
          </a:bodyPr>
          <a:lstStyle/>
          <a:p>
            <a:pPr>
              <a:lnSpc>
                <a:spcPts val="2500"/>
              </a:lnSpc>
            </a:pPr>
            <a:r>
              <a:rPr lang="zh-TW" altLang="en-US" sz="2400" b="1" dirty="0" smtClean="0">
                <a:solidFill>
                  <a:schemeClr val="tx2"/>
                </a:solidFill>
                <a:latin typeface="微軟正黑體" pitchFamily="34" charset="-120"/>
                <a:ea typeface="微軟正黑體" pitchFamily="34" charset="-120"/>
              </a:rPr>
              <a:t>三、更新會章程草案（共八章）</a:t>
            </a:r>
            <a:endParaRPr lang="en-US" altLang="zh-TW" sz="2400" b="1" dirty="0" smtClean="0">
              <a:solidFill>
                <a:schemeClr val="tx2"/>
              </a:solidFill>
              <a:latin typeface="微軟正黑體" pitchFamily="34" charset="-120"/>
              <a:ea typeface="微軟正黑體" pitchFamily="34" charset="-120"/>
            </a:endParaRPr>
          </a:p>
        </p:txBody>
      </p:sp>
      <p:sp>
        <p:nvSpPr>
          <p:cNvPr id="5" name="文字方塊 4"/>
          <p:cNvSpPr txBox="1"/>
          <p:nvPr/>
        </p:nvSpPr>
        <p:spPr>
          <a:xfrm>
            <a:off x="611560" y="5786100"/>
            <a:ext cx="6408712" cy="523220"/>
          </a:xfrm>
          <a:prstGeom prst="rect">
            <a:avLst/>
          </a:prstGeom>
          <a:noFill/>
        </p:spPr>
        <p:txBody>
          <a:bodyPr wrap="square" rtlCol="0">
            <a:spAutoFit/>
          </a:bodyPr>
          <a:lstStyle/>
          <a:p>
            <a:r>
              <a:rPr lang="zh-TW" altLang="en-US" sz="1400" dirty="0" smtClean="0">
                <a:latin typeface="微軟正黑體" pitchFamily="34" charset="-120"/>
                <a:ea typeface="微軟正黑體" pitchFamily="34" charset="-120"/>
              </a:rPr>
              <a:t>可請參考內政部營建署都市更新作業手冊</a:t>
            </a:r>
            <a:r>
              <a:rPr lang="en-US" altLang="zh-TW" sz="1400" dirty="0" smtClean="0">
                <a:latin typeface="微軟正黑體" pitchFamily="34" charset="-120"/>
                <a:ea typeface="微軟正黑體" pitchFamily="34" charset="-120"/>
              </a:rPr>
              <a:t>(97</a:t>
            </a:r>
            <a:r>
              <a:rPr lang="zh-TW" altLang="en-US" sz="1400" dirty="0" smtClean="0">
                <a:latin typeface="微軟正黑體" pitchFamily="34" charset="-120"/>
                <a:ea typeface="微軟正黑體" pitchFamily="34" charset="-120"/>
              </a:rPr>
              <a:t>年修訂版</a:t>
            </a:r>
            <a:r>
              <a:rPr lang="en-US" altLang="zh-TW" sz="1400" dirty="0" smtClean="0">
                <a:latin typeface="微軟正黑體" pitchFamily="34" charset="-120"/>
                <a:ea typeface="微軟正黑體" pitchFamily="34" charset="-120"/>
              </a:rPr>
              <a:t>)</a:t>
            </a:r>
          </a:p>
          <a:p>
            <a:r>
              <a:rPr lang="zh-TW" altLang="en-US" sz="1400" dirty="0" smtClean="0">
                <a:latin typeface="微軟正黑體" pitchFamily="34" charset="-120"/>
                <a:ea typeface="微軟正黑體" pitchFamily="34" charset="-120"/>
              </a:rPr>
              <a:t>網址</a:t>
            </a:r>
            <a:r>
              <a:rPr lang="en-US" altLang="zh-TW" sz="1400" dirty="0" smtClean="0">
                <a:latin typeface="微軟正黑體" pitchFamily="34" charset="-120"/>
                <a:ea typeface="微軟正黑體" pitchFamily="34" charset="-120"/>
              </a:rPr>
              <a:t>:http://twur.cpami.gov.tw/reports/dl.aspx?MP=1&amp;DLTYPE=1</a:t>
            </a:r>
            <a:endParaRPr lang="zh-TW" altLang="en-US" sz="1400" dirty="0">
              <a:latin typeface="微軟正黑體" pitchFamily="34" charset="-120"/>
              <a:ea typeface="微軟正黑體"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xmlns="" val="1270896483"/>
              </p:ext>
            </p:extLst>
          </p:nvPr>
        </p:nvGraphicFramePr>
        <p:xfrm>
          <a:off x="611560" y="1412776"/>
          <a:ext cx="8064896" cy="4175760"/>
        </p:xfrm>
        <a:graphic>
          <a:graphicData uri="http://schemas.openxmlformats.org/drawingml/2006/table">
            <a:tbl>
              <a:tblPr firstRow="1" bandRow="1">
                <a:tableStyleId>{5C22544A-7EE6-4342-B048-85BDC9FD1C3A}</a:tableStyleId>
              </a:tblPr>
              <a:tblGrid>
                <a:gridCol w="891094"/>
                <a:gridCol w="1370913"/>
                <a:gridCol w="5802889"/>
              </a:tblGrid>
              <a:tr h="370840">
                <a:tc gridSpan="2">
                  <a:txBody>
                    <a:bodyPr/>
                    <a:lstStyle/>
                    <a:p>
                      <a:pPr algn="ctr"/>
                      <a:r>
                        <a:rPr lang="zh-TW" altLang="en-US" sz="1500" dirty="0" smtClean="0">
                          <a:latin typeface="微軟正黑體" panose="020B0604030504040204" pitchFamily="34" charset="-120"/>
                          <a:ea typeface="微軟正黑體" panose="020B0604030504040204" pitchFamily="34" charset="-120"/>
                        </a:rPr>
                        <a:t>章名</a:t>
                      </a:r>
                      <a:endParaRPr lang="zh-TW" altLang="en-US" sz="1500" dirty="0">
                        <a:latin typeface="微軟正黑體" panose="020B0604030504040204" pitchFamily="34" charset="-120"/>
                        <a:ea typeface="微軟正黑體" panose="020B0604030504040204" pitchFamily="34" charset="-120"/>
                      </a:endParaRPr>
                    </a:p>
                  </a:txBody>
                  <a:tcPr/>
                </a:tc>
                <a:tc hMerge="1">
                  <a:txBody>
                    <a:bodyPr/>
                    <a:lstStyle/>
                    <a:p>
                      <a:endParaRPr lang="zh-TW" altLang="en-US" dirty="0"/>
                    </a:p>
                  </a:txBody>
                  <a:tcPr/>
                </a:tc>
                <a:tc>
                  <a:txBody>
                    <a:bodyPr/>
                    <a:lstStyle/>
                    <a:p>
                      <a:pPr algn="ctr"/>
                      <a:r>
                        <a:rPr lang="zh-TW" altLang="en-US" sz="1500" dirty="0" smtClean="0">
                          <a:latin typeface="微軟正黑體" panose="020B0604030504040204" pitchFamily="34" charset="-120"/>
                          <a:ea typeface="微軟正黑體" panose="020B0604030504040204" pitchFamily="34" charset="-120"/>
                        </a:rPr>
                        <a:t>內容</a:t>
                      </a:r>
                      <a:endParaRPr lang="zh-TW" altLang="en-US" sz="1500" dirty="0">
                        <a:latin typeface="微軟正黑體" panose="020B0604030504040204" pitchFamily="34" charset="-120"/>
                        <a:ea typeface="微軟正黑體" panose="020B0604030504040204" pitchFamily="34" charset="-120"/>
                      </a:endParaRPr>
                    </a:p>
                  </a:txBody>
                  <a:tcPr/>
                </a:tc>
              </a:tr>
              <a:tr h="370840">
                <a:tc>
                  <a:txBody>
                    <a:bodyPr/>
                    <a:lstStyle/>
                    <a:p>
                      <a:pPr algn="ctr"/>
                      <a:r>
                        <a:rPr lang="zh-TW" altLang="en-US" sz="1500" dirty="0" smtClean="0">
                          <a:solidFill>
                            <a:schemeClr val="tx1"/>
                          </a:solidFill>
                          <a:latin typeface="微軟正黑體" pitchFamily="34" charset="-120"/>
                          <a:ea typeface="微軟正黑體" pitchFamily="34" charset="-120"/>
                        </a:rPr>
                        <a:t>第一章</a:t>
                      </a:r>
                      <a:endParaRPr lang="zh-TW" altLang="en-US" sz="1500"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500" dirty="0" smtClean="0">
                          <a:solidFill>
                            <a:schemeClr val="tx1"/>
                          </a:solidFill>
                          <a:latin typeface="微軟正黑體" pitchFamily="34" charset="-120"/>
                          <a:ea typeface="微軟正黑體" pitchFamily="34" charset="-120"/>
                        </a:rPr>
                        <a:t>總則</a:t>
                      </a:r>
                      <a:endParaRPr lang="zh-TW" altLang="en-US" sz="1500"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a:lnSpc>
                          <a:spcPts val="2300"/>
                        </a:lnSpc>
                      </a:pPr>
                      <a:r>
                        <a:rPr lang="zh-TW" altLang="en-US" sz="1500" dirty="0" smtClean="0">
                          <a:solidFill>
                            <a:schemeClr val="tx1"/>
                          </a:solidFill>
                          <a:latin typeface="微軟正黑體" pitchFamily="34" charset="-120"/>
                          <a:ea typeface="微軟正黑體" pitchFamily="34" charset="-120"/>
                        </a:rPr>
                        <a:t>說明章程之法源依據、都市更新會名稱、會址、更新單元之實施範圍及本會成立宗旨</a:t>
                      </a:r>
                      <a:endParaRPr lang="en-US" altLang="zh-TW" sz="1500" dirty="0" smtClean="0">
                        <a:solidFill>
                          <a:schemeClr val="tx1"/>
                        </a:solidFill>
                        <a:latin typeface="微軟正黑體" pitchFamily="34" charset="-120"/>
                        <a:ea typeface="微軟正黑體" pitchFamily="34" charset="-120"/>
                      </a:endParaRPr>
                    </a:p>
                  </a:txBody>
                  <a:tcPr/>
                </a:tc>
              </a:tr>
              <a:tr h="370840">
                <a:tc>
                  <a:txBody>
                    <a:bodyPr/>
                    <a:lstStyle/>
                    <a:p>
                      <a:pPr algn="ctr"/>
                      <a:r>
                        <a:rPr lang="zh-TW" altLang="en-US" sz="1500" dirty="0" smtClean="0">
                          <a:solidFill>
                            <a:schemeClr val="tx1"/>
                          </a:solidFill>
                          <a:latin typeface="微軟正黑體" pitchFamily="34" charset="-120"/>
                          <a:ea typeface="微軟正黑體" pitchFamily="34" charset="-120"/>
                        </a:rPr>
                        <a:t>第二章</a:t>
                      </a:r>
                      <a:endParaRPr lang="zh-TW" altLang="en-US" sz="1500"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500" dirty="0" smtClean="0">
                          <a:solidFill>
                            <a:schemeClr val="tx1"/>
                          </a:solidFill>
                          <a:latin typeface="微軟正黑體" pitchFamily="34" charset="-120"/>
                          <a:ea typeface="微軟正黑體" pitchFamily="34" charset="-120"/>
                        </a:rPr>
                        <a:t>會員</a:t>
                      </a:r>
                      <a:endParaRPr lang="zh-TW" altLang="en-US" sz="1500"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500" dirty="0" smtClean="0">
                          <a:solidFill>
                            <a:schemeClr val="tx1"/>
                          </a:solidFill>
                          <a:latin typeface="微軟正黑體" pitchFamily="34" charset="-120"/>
                          <a:ea typeface="微軟正黑體" pitchFamily="34" charset="-120"/>
                        </a:rPr>
                        <a:t>說明會員資格、資格變動及會員之權利與義務</a:t>
                      </a:r>
                      <a:endParaRPr lang="en-US" altLang="zh-TW" sz="1500" dirty="0" smtClean="0">
                        <a:solidFill>
                          <a:schemeClr val="tx1"/>
                        </a:solidFill>
                        <a:latin typeface="微軟正黑體" pitchFamily="34" charset="-120"/>
                        <a:ea typeface="微軟正黑體" pitchFamily="34" charset="-120"/>
                      </a:endParaRPr>
                    </a:p>
                  </a:txBody>
                  <a:tcPr/>
                </a:tc>
              </a:tr>
              <a:tr h="370840">
                <a:tc>
                  <a:txBody>
                    <a:bodyPr/>
                    <a:lstStyle/>
                    <a:p>
                      <a:pPr algn="ctr"/>
                      <a:r>
                        <a:rPr lang="zh-TW" altLang="en-US" sz="1500" dirty="0" smtClean="0">
                          <a:solidFill>
                            <a:schemeClr val="tx1"/>
                          </a:solidFill>
                          <a:latin typeface="微軟正黑體" pitchFamily="34" charset="-120"/>
                          <a:ea typeface="微軟正黑體" pitchFamily="34" charset="-120"/>
                        </a:rPr>
                        <a:t>第三章</a:t>
                      </a:r>
                      <a:endParaRPr lang="zh-TW" altLang="en-US" sz="1500"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500" dirty="0" smtClean="0">
                          <a:solidFill>
                            <a:schemeClr val="tx1"/>
                          </a:solidFill>
                          <a:latin typeface="微軟正黑體" pitchFamily="34" charset="-120"/>
                          <a:ea typeface="微軟正黑體" pitchFamily="34" charset="-120"/>
                        </a:rPr>
                        <a:t>理事與監事</a:t>
                      </a:r>
                      <a:endParaRPr lang="zh-TW" altLang="en-US" sz="1500"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a:lnSpc>
                          <a:spcPts val="2300"/>
                        </a:lnSpc>
                      </a:pPr>
                      <a:r>
                        <a:rPr lang="zh-TW" altLang="en-US" sz="1500" dirty="0" smtClean="0">
                          <a:solidFill>
                            <a:schemeClr val="tx1"/>
                          </a:solidFill>
                          <a:latin typeface="微軟正黑體" pitchFamily="34" charset="-120"/>
                          <a:ea typeface="微軟正黑體" pitchFamily="34" charset="-120"/>
                        </a:rPr>
                        <a:t>說明理、監事人數及選任方式、任期、權責、解任等事項；理事長之任用、權責等事項</a:t>
                      </a:r>
                      <a:endParaRPr lang="en-US" altLang="zh-TW" sz="1500" dirty="0" smtClean="0">
                        <a:solidFill>
                          <a:schemeClr val="tx1"/>
                        </a:solidFill>
                        <a:latin typeface="微軟正黑體" pitchFamily="34" charset="-120"/>
                        <a:ea typeface="微軟正黑體" pitchFamily="34" charset="-120"/>
                      </a:endParaRPr>
                    </a:p>
                  </a:txBody>
                  <a:tcPr/>
                </a:tc>
              </a:tr>
              <a:tr h="370840">
                <a:tc>
                  <a:txBody>
                    <a:bodyPr/>
                    <a:lstStyle/>
                    <a:p>
                      <a:pPr algn="ctr"/>
                      <a:r>
                        <a:rPr lang="zh-TW" altLang="en-US" sz="1500" dirty="0" smtClean="0">
                          <a:solidFill>
                            <a:schemeClr val="tx1"/>
                          </a:solidFill>
                          <a:latin typeface="微軟正黑體" pitchFamily="34" charset="-120"/>
                          <a:ea typeface="微軟正黑體" pitchFamily="34" charset="-120"/>
                        </a:rPr>
                        <a:t>第四章</a:t>
                      </a:r>
                      <a:endParaRPr lang="zh-TW" altLang="en-US" sz="1500"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500" dirty="0" smtClean="0">
                          <a:solidFill>
                            <a:schemeClr val="tx1"/>
                          </a:solidFill>
                          <a:latin typeface="微軟正黑體" pitchFamily="34" charset="-120"/>
                          <a:ea typeface="微軟正黑體" pitchFamily="34" charset="-120"/>
                        </a:rPr>
                        <a:t>工作人員</a:t>
                      </a:r>
                      <a:endParaRPr lang="zh-TW" altLang="en-US" sz="1500"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a:lnSpc>
                          <a:spcPts val="2300"/>
                        </a:lnSpc>
                      </a:pPr>
                      <a:r>
                        <a:rPr lang="zh-TW" altLang="en-US" sz="1500" dirty="0" smtClean="0">
                          <a:solidFill>
                            <a:schemeClr val="tx1"/>
                          </a:solidFill>
                          <a:latin typeface="微軟正黑體" pitchFamily="34" charset="-120"/>
                          <a:ea typeface="微軟正黑體" pitchFamily="34" charset="-120"/>
                        </a:rPr>
                        <a:t>說明都市更新會得聘任工作人員辦理會務及業務及聘任方式</a:t>
                      </a:r>
                      <a:endParaRPr lang="en-US" altLang="zh-TW" sz="1500" dirty="0" smtClean="0">
                        <a:solidFill>
                          <a:schemeClr val="tx1"/>
                        </a:solidFill>
                        <a:latin typeface="微軟正黑體" pitchFamily="34" charset="-120"/>
                        <a:ea typeface="微軟正黑體" pitchFamily="34" charset="-120"/>
                      </a:endParaRPr>
                    </a:p>
                  </a:txBody>
                  <a:tcPr/>
                </a:tc>
              </a:tr>
              <a:tr h="370840">
                <a:tc>
                  <a:txBody>
                    <a:bodyPr/>
                    <a:lstStyle/>
                    <a:p>
                      <a:pPr algn="ctr"/>
                      <a:r>
                        <a:rPr lang="zh-TW" altLang="en-US" sz="1500" dirty="0" smtClean="0">
                          <a:solidFill>
                            <a:schemeClr val="tx1"/>
                          </a:solidFill>
                          <a:latin typeface="微軟正黑體" pitchFamily="34" charset="-120"/>
                          <a:ea typeface="微軟正黑體" pitchFamily="34" charset="-120"/>
                        </a:rPr>
                        <a:t>第五章</a:t>
                      </a:r>
                      <a:endParaRPr lang="zh-TW" altLang="en-US" sz="1500"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500" dirty="0" smtClean="0">
                          <a:solidFill>
                            <a:schemeClr val="tx1"/>
                          </a:solidFill>
                          <a:latin typeface="微軟正黑體" pitchFamily="34" charset="-120"/>
                          <a:ea typeface="微軟正黑體" pitchFamily="34" charset="-120"/>
                        </a:rPr>
                        <a:t>會議</a:t>
                      </a:r>
                      <a:endParaRPr lang="zh-TW" altLang="en-US" sz="1500"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a:lnSpc>
                          <a:spcPts val="2300"/>
                        </a:lnSpc>
                      </a:pPr>
                      <a:r>
                        <a:rPr lang="zh-TW" altLang="en-US" sz="1500" dirty="0" smtClean="0">
                          <a:solidFill>
                            <a:schemeClr val="tx1"/>
                          </a:solidFill>
                          <a:latin typeface="微軟正黑體" pitchFamily="34" charset="-120"/>
                          <a:ea typeface="微軟正黑體" pitchFamily="34" charset="-120"/>
                        </a:rPr>
                        <a:t>包括會員大會與理事會兩種，會議召開方式、權責、委託代理方式及會議紀錄處理方式</a:t>
                      </a:r>
                      <a:endParaRPr lang="en-US" altLang="zh-TW" sz="1500" dirty="0" smtClean="0">
                        <a:solidFill>
                          <a:schemeClr val="tx1"/>
                        </a:solidFill>
                        <a:latin typeface="微軟正黑體" pitchFamily="34" charset="-120"/>
                        <a:ea typeface="微軟正黑體" pitchFamily="34" charset="-120"/>
                      </a:endParaRPr>
                    </a:p>
                  </a:txBody>
                  <a:tcPr/>
                </a:tc>
              </a:tr>
              <a:tr h="370840">
                <a:tc>
                  <a:txBody>
                    <a:bodyPr/>
                    <a:lstStyle/>
                    <a:p>
                      <a:pPr algn="ctr"/>
                      <a:r>
                        <a:rPr lang="zh-TW" altLang="en-US" sz="1500" dirty="0" smtClean="0">
                          <a:solidFill>
                            <a:schemeClr val="tx1"/>
                          </a:solidFill>
                          <a:latin typeface="微軟正黑體" pitchFamily="34" charset="-120"/>
                          <a:ea typeface="微軟正黑體" pitchFamily="34" charset="-120"/>
                        </a:rPr>
                        <a:t>第六章</a:t>
                      </a:r>
                      <a:endParaRPr lang="zh-TW" altLang="en-US" sz="1500"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500" dirty="0" smtClean="0">
                          <a:solidFill>
                            <a:schemeClr val="tx1"/>
                          </a:solidFill>
                          <a:latin typeface="微軟正黑體" pitchFamily="34" charset="-120"/>
                          <a:ea typeface="微軟正黑體" pitchFamily="34" charset="-120"/>
                        </a:rPr>
                        <a:t>資產與會計</a:t>
                      </a:r>
                      <a:endParaRPr lang="zh-TW" altLang="en-US" sz="1500"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a:lnSpc>
                          <a:spcPts val="2300"/>
                        </a:lnSpc>
                      </a:pPr>
                      <a:r>
                        <a:rPr lang="zh-TW" altLang="en-US" sz="1500" dirty="0" smtClean="0">
                          <a:solidFill>
                            <a:schemeClr val="tx1"/>
                          </a:solidFill>
                          <a:latin typeface="微軟正黑體" pitchFamily="34" charset="-120"/>
                          <a:ea typeface="微軟正黑體" pitchFamily="34" charset="-120"/>
                        </a:rPr>
                        <a:t>說明更新會之經費來源、會計處理程序、經費執行及審查等事項</a:t>
                      </a:r>
                      <a:endParaRPr lang="en-US" altLang="zh-TW" sz="1500" dirty="0" smtClean="0">
                        <a:solidFill>
                          <a:schemeClr val="tx1"/>
                        </a:solidFill>
                        <a:latin typeface="微軟正黑體" pitchFamily="34" charset="-120"/>
                        <a:ea typeface="微軟正黑體" pitchFamily="34" charset="-120"/>
                      </a:endParaRPr>
                    </a:p>
                  </a:txBody>
                  <a:tcPr/>
                </a:tc>
              </a:tr>
              <a:tr h="185420">
                <a:tc>
                  <a:txBody>
                    <a:bodyPr/>
                    <a:lstStyle/>
                    <a:p>
                      <a:pPr algn="ctr"/>
                      <a:r>
                        <a:rPr lang="zh-TW" altLang="en-US" sz="1500" dirty="0" smtClean="0">
                          <a:solidFill>
                            <a:schemeClr val="tx1"/>
                          </a:solidFill>
                          <a:latin typeface="微軟正黑體" pitchFamily="34" charset="-120"/>
                          <a:ea typeface="微軟正黑體" pitchFamily="34" charset="-120"/>
                        </a:rPr>
                        <a:t>第七章</a:t>
                      </a:r>
                      <a:endParaRPr lang="zh-TW" altLang="en-US" sz="1500"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500" dirty="0" smtClean="0">
                          <a:solidFill>
                            <a:schemeClr val="tx1"/>
                          </a:solidFill>
                          <a:latin typeface="微軟正黑體" pitchFamily="34" charset="-120"/>
                          <a:ea typeface="微軟正黑體" pitchFamily="34" charset="-120"/>
                        </a:rPr>
                        <a:t>解散</a:t>
                      </a:r>
                      <a:endParaRPr lang="zh-TW" altLang="en-US" sz="1500"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r>
                        <a:rPr lang="zh-TW" altLang="en-US" sz="1500" dirty="0" smtClean="0">
                          <a:solidFill>
                            <a:schemeClr val="tx1"/>
                          </a:solidFill>
                          <a:latin typeface="微軟正黑體" pitchFamily="34" charset="-120"/>
                          <a:ea typeface="微軟正黑體" pitchFamily="34" charset="-120"/>
                        </a:rPr>
                        <a:t>說明解散原因及清算工作程序</a:t>
                      </a:r>
                      <a:endParaRPr lang="zh-TW" altLang="en-US" sz="1500" dirty="0">
                        <a:latin typeface="微軟正黑體" panose="020B0604030504040204" pitchFamily="34" charset="-120"/>
                        <a:ea typeface="微軟正黑體" panose="020B0604030504040204" pitchFamily="34" charset="-120"/>
                      </a:endParaRPr>
                    </a:p>
                  </a:txBody>
                  <a:tcPr/>
                </a:tc>
              </a:tr>
              <a:tr h="185420">
                <a:tc>
                  <a:txBody>
                    <a:bodyPr/>
                    <a:lstStyle/>
                    <a:p>
                      <a:pPr algn="ctr"/>
                      <a:r>
                        <a:rPr lang="zh-TW" altLang="en-US" sz="1500" dirty="0" smtClean="0">
                          <a:solidFill>
                            <a:schemeClr val="tx1"/>
                          </a:solidFill>
                          <a:latin typeface="微軟正黑體" pitchFamily="34" charset="-120"/>
                          <a:ea typeface="微軟正黑體" pitchFamily="34" charset="-120"/>
                        </a:rPr>
                        <a:t>第八章</a:t>
                      </a:r>
                      <a:endParaRPr lang="zh-TW" altLang="en-US" sz="1500"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500" dirty="0" smtClean="0">
                          <a:solidFill>
                            <a:schemeClr val="tx1"/>
                          </a:solidFill>
                          <a:latin typeface="微軟正黑體" pitchFamily="34" charset="-120"/>
                          <a:ea typeface="微軟正黑體" pitchFamily="34" charset="-120"/>
                        </a:rPr>
                        <a:t>附則</a:t>
                      </a:r>
                      <a:endParaRPr lang="zh-TW" altLang="en-US" sz="1500"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r>
                        <a:rPr lang="zh-TW" altLang="en-US" sz="1500" dirty="0" smtClean="0">
                          <a:solidFill>
                            <a:schemeClr val="tx1"/>
                          </a:solidFill>
                          <a:latin typeface="微軟正黑體" pitchFamily="34" charset="-120"/>
                          <a:ea typeface="微軟正黑體" pitchFamily="34" charset="-120"/>
                        </a:rPr>
                        <a:t>說明章程之位階效力</a:t>
                      </a:r>
                      <a:endParaRPr lang="zh-TW" altLang="en-US" sz="1500" dirty="0">
                        <a:latin typeface="微軟正黑體" panose="020B0604030504040204" pitchFamily="34" charset="-120"/>
                        <a:ea typeface="微軟正黑體" panose="020B0604030504040204" pitchFamily="34" charset="-120"/>
                      </a:endParaRP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41760" y="116632"/>
            <a:ext cx="5827236" cy="769441"/>
          </a:xfrm>
          <a:prstGeom prst="rect">
            <a:avLst/>
          </a:prstGeom>
        </p:spPr>
        <p:txBody>
          <a:bodyPr wrap="none">
            <a:spAutoFit/>
          </a:bodyPr>
          <a:lstStyle/>
          <a:p>
            <a:pPr algn="ctr" defTabSz="0">
              <a:spcBef>
                <a:spcPct val="0"/>
              </a:spcBef>
            </a:pPr>
            <a:r>
              <a:rPr kumimoji="1" lang="zh-TW" altLang="en-US" sz="4400" b="1" dirty="0" smtClean="0">
                <a:solidFill>
                  <a:srgbClr val="0000FF"/>
                </a:solidFill>
                <a:latin typeface="微軟正黑體" panose="020B0604030504040204" pitchFamily="34" charset="-120"/>
                <a:ea typeface="微軟正黑體" panose="020B0604030504040204" pitchFamily="34" charset="-120"/>
              </a:rPr>
              <a:t>籌組更新會應檢附文件</a:t>
            </a:r>
          </a:p>
        </p:txBody>
      </p:sp>
      <p:sp>
        <p:nvSpPr>
          <p:cNvPr id="3" name="文字方塊 2"/>
          <p:cNvSpPr txBox="1"/>
          <p:nvPr/>
        </p:nvSpPr>
        <p:spPr>
          <a:xfrm>
            <a:off x="611560" y="1124744"/>
            <a:ext cx="7992888" cy="1759456"/>
          </a:xfrm>
          <a:prstGeom prst="rect">
            <a:avLst/>
          </a:prstGeom>
          <a:noFill/>
        </p:spPr>
        <p:txBody>
          <a:bodyPr wrap="square" rtlCol="0">
            <a:spAutoFit/>
          </a:bodyPr>
          <a:lstStyle/>
          <a:p>
            <a:pPr>
              <a:lnSpc>
                <a:spcPts val="3500"/>
              </a:lnSpc>
            </a:pPr>
            <a:r>
              <a:rPr lang="zh-TW" altLang="en-US" sz="2400" b="1" dirty="0" smtClean="0">
                <a:solidFill>
                  <a:schemeClr val="tx2"/>
                </a:solidFill>
                <a:latin typeface="微軟正黑體" pitchFamily="34" charset="-120"/>
                <a:ea typeface="微軟正黑體" pitchFamily="34" charset="-120"/>
              </a:rPr>
              <a:t>四、發起人在更新單元內之土地或建物登記簿謄本</a:t>
            </a:r>
            <a:r>
              <a:rPr lang="en-US" altLang="zh-TW" sz="2400" b="1" dirty="0" smtClean="0">
                <a:solidFill>
                  <a:schemeClr val="tx2"/>
                </a:solidFill>
                <a:latin typeface="微軟正黑體" pitchFamily="34" charset="-120"/>
                <a:ea typeface="微軟正黑體" pitchFamily="34" charset="-120"/>
              </a:rPr>
              <a:t>--</a:t>
            </a:r>
          </a:p>
          <a:p>
            <a:pPr>
              <a:lnSpc>
                <a:spcPts val="3500"/>
              </a:lnSpc>
            </a:pPr>
            <a:r>
              <a:rPr lang="zh-TW" altLang="en-US" sz="2400" b="1" dirty="0" smtClean="0">
                <a:solidFill>
                  <a:schemeClr val="tx2"/>
                </a:solidFill>
                <a:latin typeface="微軟正黑體" pitchFamily="34" charset="-120"/>
                <a:ea typeface="微軟正黑體" pitchFamily="34" charset="-120"/>
              </a:rPr>
              <a:t>由發起人向地政事務所申請</a:t>
            </a:r>
            <a:r>
              <a:rPr lang="zh-TW" altLang="en-US" sz="2400" b="1" dirty="0" smtClean="0">
                <a:solidFill>
                  <a:srgbClr val="FF0000"/>
                </a:solidFill>
                <a:latin typeface="微軟正黑體" pitchFamily="34" charset="-120"/>
                <a:ea typeface="微軟正黑體" pitchFamily="34" charset="-120"/>
              </a:rPr>
              <a:t>土地</a:t>
            </a:r>
            <a:r>
              <a:rPr lang="zh-TW" altLang="en-US" sz="2400" b="1" dirty="0" smtClean="0">
                <a:solidFill>
                  <a:schemeClr val="tx2"/>
                </a:solidFill>
                <a:latin typeface="微軟正黑體" pitchFamily="34" charset="-120"/>
                <a:ea typeface="微軟正黑體" pitchFamily="34" charset="-120"/>
              </a:rPr>
              <a:t>及</a:t>
            </a:r>
            <a:r>
              <a:rPr lang="zh-TW" altLang="en-US" sz="2400" b="1" dirty="0" smtClean="0">
                <a:solidFill>
                  <a:srgbClr val="FF0000"/>
                </a:solidFill>
                <a:latin typeface="微軟正黑體" pitchFamily="34" charset="-120"/>
                <a:ea typeface="微軟正黑體" pitchFamily="34" charset="-120"/>
              </a:rPr>
              <a:t>建物</a:t>
            </a:r>
            <a:r>
              <a:rPr lang="zh-TW" altLang="en-US" sz="2400" b="1" dirty="0" smtClean="0">
                <a:solidFill>
                  <a:schemeClr val="tx2"/>
                </a:solidFill>
                <a:latin typeface="微軟正黑體" pitchFamily="34" charset="-120"/>
                <a:ea typeface="微軟正黑體" pitchFamily="34" charset="-120"/>
              </a:rPr>
              <a:t>登記謄本，地籍謄本有效期限以登記機關核發之日起</a:t>
            </a:r>
            <a:r>
              <a:rPr lang="en-US" altLang="zh-TW" sz="2400" b="1" dirty="0" smtClean="0">
                <a:solidFill>
                  <a:srgbClr val="FF0000"/>
                </a:solidFill>
                <a:latin typeface="微軟正黑體" pitchFamily="34" charset="-120"/>
                <a:ea typeface="微軟正黑體" pitchFamily="34" charset="-120"/>
              </a:rPr>
              <a:t>3</a:t>
            </a:r>
            <a:r>
              <a:rPr lang="zh-TW" altLang="en-US" sz="2400" b="1" dirty="0" smtClean="0">
                <a:solidFill>
                  <a:srgbClr val="FF0000"/>
                </a:solidFill>
                <a:latin typeface="微軟正黑體" pitchFamily="34" charset="-120"/>
                <a:ea typeface="微軟正黑體" pitchFamily="34" charset="-120"/>
              </a:rPr>
              <a:t>個月</a:t>
            </a:r>
            <a:r>
              <a:rPr lang="zh-TW" altLang="en-US" sz="2400" b="1" dirty="0" smtClean="0">
                <a:solidFill>
                  <a:schemeClr val="tx2"/>
                </a:solidFill>
                <a:latin typeface="微軟正黑體" pitchFamily="34" charset="-120"/>
                <a:ea typeface="微軟正黑體" pitchFamily="34" charset="-120"/>
              </a:rPr>
              <a:t>為限。</a:t>
            </a:r>
            <a:endParaRPr lang="en-US" altLang="zh-TW" sz="2400" b="1" dirty="0" smtClean="0">
              <a:solidFill>
                <a:schemeClr val="tx2"/>
              </a:solidFill>
              <a:latin typeface="微軟正黑體" pitchFamily="34" charset="-120"/>
              <a:ea typeface="微軟正黑體" pitchFamily="34" charset="-120"/>
            </a:endParaRPr>
          </a:p>
          <a:p>
            <a:pPr>
              <a:lnSpc>
                <a:spcPts val="2500"/>
              </a:lnSpc>
            </a:pPr>
            <a:r>
              <a:rPr lang="zh-TW" altLang="en-US" sz="2400" b="1" dirty="0" smtClean="0">
                <a:solidFill>
                  <a:schemeClr val="tx2"/>
                </a:solidFill>
                <a:latin typeface="微軟正黑體" pitchFamily="34" charset="-120"/>
                <a:ea typeface="微軟正黑體" pitchFamily="34" charset="-120"/>
              </a:rPr>
              <a:t> </a:t>
            </a:r>
            <a:endParaRPr lang="zh-TW" altLang="en-US" sz="2400" b="1" dirty="0">
              <a:solidFill>
                <a:srgbClr val="0070C0"/>
              </a:solidFill>
              <a:latin typeface="微軟正黑體" pitchFamily="34" charset="-120"/>
              <a:ea typeface="微軟正黑體" pitchFamily="34" charset="-120"/>
            </a:endParaRPr>
          </a:p>
        </p:txBody>
      </p:sp>
      <p:sp>
        <p:nvSpPr>
          <p:cNvPr id="7" name="文字方塊 6"/>
          <p:cNvSpPr txBox="1"/>
          <p:nvPr/>
        </p:nvSpPr>
        <p:spPr>
          <a:xfrm>
            <a:off x="611560" y="2924944"/>
            <a:ext cx="7992888" cy="1887696"/>
          </a:xfrm>
          <a:prstGeom prst="rect">
            <a:avLst/>
          </a:prstGeom>
          <a:noFill/>
        </p:spPr>
        <p:txBody>
          <a:bodyPr wrap="square" rtlCol="0">
            <a:spAutoFit/>
          </a:bodyPr>
          <a:lstStyle/>
          <a:p>
            <a:pPr>
              <a:lnSpc>
                <a:spcPts val="3500"/>
              </a:lnSpc>
            </a:pPr>
            <a:r>
              <a:rPr lang="zh-TW" altLang="en-US" sz="2400" b="1" dirty="0" smtClean="0">
                <a:solidFill>
                  <a:schemeClr val="tx2"/>
                </a:solidFill>
                <a:latin typeface="微軟正黑體" pitchFamily="34" charset="-120"/>
                <a:ea typeface="微軟正黑體" pitchFamily="34" charset="-120"/>
              </a:rPr>
              <a:t>五</a:t>
            </a:r>
            <a:r>
              <a:rPr lang="en-US" altLang="zh-TW" sz="2400" b="1" dirty="0" smtClean="0">
                <a:solidFill>
                  <a:schemeClr val="tx2"/>
                </a:solidFill>
                <a:latin typeface="微軟正黑體" pitchFamily="34" charset="-120"/>
                <a:ea typeface="微軟正黑體" pitchFamily="34" charset="-120"/>
              </a:rPr>
              <a:t>-1</a:t>
            </a:r>
            <a:r>
              <a:rPr lang="zh-TW" altLang="en-US" sz="2400" b="1" dirty="0" smtClean="0">
                <a:solidFill>
                  <a:schemeClr val="tx2"/>
                </a:solidFill>
                <a:latin typeface="微軟正黑體" pitchFamily="34" charset="-120"/>
                <a:ea typeface="微軟正黑體" pitchFamily="34" charset="-120"/>
              </a:rPr>
              <a:t>、經直轄市、縣</a:t>
            </a:r>
            <a:r>
              <a:rPr lang="en-US" altLang="zh-TW" sz="2400" b="1" dirty="0" smtClean="0">
                <a:solidFill>
                  <a:schemeClr val="tx2"/>
                </a:solidFill>
                <a:latin typeface="微軟正黑體" pitchFamily="34" charset="-120"/>
                <a:ea typeface="微軟正黑體" pitchFamily="34" charset="-120"/>
              </a:rPr>
              <a:t>(</a:t>
            </a:r>
            <a:r>
              <a:rPr lang="zh-TW" altLang="en-US" sz="2400" b="1" dirty="0" smtClean="0">
                <a:solidFill>
                  <a:schemeClr val="tx2"/>
                </a:solidFill>
                <a:latin typeface="微軟正黑體" pitchFamily="34" charset="-120"/>
                <a:ea typeface="微軟正黑體" pitchFamily="34" charset="-120"/>
              </a:rPr>
              <a:t>市</a:t>
            </a:r>
            <a:r>
              <a:rPr lang="en-US" altLang="zh-TW" sz="2400" b="1" dirty="0" smtClean="0">
                <a:solidFill>
                  <a:schemeClr val="tx2"/>
                </a:solidFill>
                <a:latin typeface="微軟正黑體" pitchFamily="34" charset="-120"/>
                <a:ea typeface="微軟正黑體" pitchFamily="34" charset="-120"/>
              </a:rPr>
              <a:t>)</a:t>
            </a:r>
            <a:r>
              <a:rPr lang="zh-TW" altLang="en-US" sz="2400" b="1" dirty="0" smtClean="0">
                <a:solidFill>
                  <a:schemeClr val="tx2"/>
                </a:solidFill>
                <a:latin typeface="微軟正黑體" pitchFamily="34" charset="-120"/>
                <a:ea typeface="微軟正黑體" pitchFamily="34" charset="-120"/>
              </a:rPr>
              <a:t>主管機關核准之事業概要核准函</a:t>
            </a:r>
            <a:r>
              <a:rPr lang="en-US" altLang="zh-TW" sz="2400" b="1" dirty="0" smtClean="0">
                <a:solidFill>
                  <a:schemeClr val="tx2"/>
                </a:solidFill>
                <a:latin typeface="微軟正黑體" pitchFamily="34" charset="-120"/>
                <a:ea typeface="微軟正黑體" pitchFamily="34" charset="-120"/>
              </a:rPr>
              <a:t>--</a:t>
            </a:r>
          </a:p>
          <a:p>
            <a:pPr>
              <a:lnSpc>
                <a:spcPts val="3500"/>
              </a:lnSpc>
            </a:pPr>
            <a:r>
              <a:rPr lang="zh-TW" altLang="en-US" sz="2400" b="1" dirty="0" smtClean="0">
                <a:solidFill>
                  <a:schemeClr val="tx2"/>
                </a:solidFill>
                <a:latin typeface="微軟正黑體" pitchFamily="34" charset="-120"/>
                <a:ea typeface="微軟正黑體" pitchFamily="34" charset="-120"/>
              </a:rPr>
              <a:t>籌組更新會之前，事業概要計畫經主管機關核准後，做為更新團體申請籌組文件之一。</a:t>
            </a:r>
            <a:endParaRPr lang="en-US" altLang="zh-TW" sz="2400" b="1" dirty="0" smtClean="0">
              <a:solidFill>
                <a:schemeClr val="tx2"/>
              </a:solidFill>
              <a:latin typeface="微軟正黑體" pitchFamily="34" charset="-120"/>
              <a:ea typeface="微軟正黑體" pitchFamily="34" charset="-120"/>
            </a:endParaRPr>
          </a:p>
          <a:p>
            <a:pPr>
              <a:lnSpc>
                <a:spcPts val="3500"/>
              </a:lnSpc>
            </a:pPr>
            <a:r>
              <a:rPr lang="zh-TW" altLang="en-US" sz="2400" b="1" dirty="0" smtClean="0">
                <a:solidFill>
                  <a:schemeClr val="tx2"/>
                </a:solidFill>
                <a:latin typeface="微軟正黑體" pitchFamily="34" charset="-120"/>
                <a:ea typeface="微軟正黑體" pitchFamily="34" charset="-120"/>
              </a:rPr>
              <a:t> </a:t>
            </a:r>
            <a:endParaRPr lang="zh-TW" altLang="en-US" sz="2400" b="1" dirty="0">
              <a:solidFill>
                <a:schemeClr val="tx2"/>
              </a:solidFill>
              <a:latin typeface="微軟正黑體" pitchFamily="34" charset="-120"/>
              <a:ea typeface="微軟正黑體" pitchFamily="34" charset="-120"/>
            </a:endParaRPr>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地平線">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cmpd="sng">
          <a:solidFill>
            <a:schemeClr val="tx1"/>
          </a:solidFill>
          <a:headEnd type="none"/>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1274</TotalTime>
  <Words>1698</Words>
  <Application>Microsoft Office PowerPoint</Application>
  <PresentationFormat>如螢幕大小 (4:3)</PresentationFormat>
  <Paragraphs>266</Paragraphs>
  <Slides>21</Slides>
  <Notes>7</Notes>
  <HiddenSlides>0</HiddenSlides>
  <MMClips>0</MMClips>
  <ScaleCrop>false</ScaleCrop>
  <HeadingPairs>
    <vt:vector size="4" baseType="variant">
      <vt:variant>
        <vt:lpstr>佈景主題</vt:lpstr>
      </vt:variant>
      <vt:variant>
        <vt:i4>1</vt:i4>
      </vt:variant>
      <vt:variant>
        <vt:lpstr>投影片標題</vt:lpstr>
      </vt:variant>
      <vt:variant>
        <vt:i4>21</vt:i4>
      </vt:variant>
    </vt:vector>
  </HeadingPairs>
  <TitlesOfParts>
    <vt:vector size="22" baseType="lpstr">
      <vt:lpstr>Office 佈景主題</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林芊妙</dc:creator>
  <cp:lastModifiedBy>user02</cp:lastModifiedBy>
  <cp:revision>157</cp:revision>
  <dcterms:created xsi:type="dcterms:W3CDTF">2015-03-17T04:01:37Z</dcterms:created>
  <dcterms:modified xsi:type="dcterms:W3CDTF">2015-12-15T06:31:43Z</dcterms:modified>
</cp:coreProperties>
</file>